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93" r:id="rId2"/>
    <p:sldId id="288" r:id="rId3"/>
    <p:sldId id="287" r:id="rId4"/>
    <p:sldId id="292" r:id="rId5"/>
    <p:sldId id="289" r:id="rId6"/>
    <p:sldId id="290" r:id="rId7"/>
    <p:sldId id="263" r:id="rId8"/>
    <p:sldId id="265" r:id="rId9"/>
    <p:sldId id="29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81" autoAdjust="0"/>
  </p:normalViewPr>
  <p:slideViewPr>
    <p:cSldViewPr>
      <p:cViewPr>
        <p:scale>
          <a:sx n="70" d="100"/>
          <a:sy n="70" d="100"/>
        </p:scale>
        <p:origin x="-82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7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A26CB5-52D2-444A-AEB5-C750EE053B8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959084-D4A3-4D7B-82AE-9D32AE9FE1FB}">
      <dgm:prSet/>
      <dgm:spPr/>
      <dgm:t>
        <a:bodyPr/>
        <a:lstStyle/>
        <a:p>
          <a:pPr rtl="0"/>
          <a:endParaRPr lang="ru-RU" dirty="0"/>
        </a:p>
      </dgm:t>
    </dgm:pt>
    <dgm:pt modelId="{1BD6BF94-EB5D-4A79-82CA-7714ECA2A75F}" type="parTrans" cxnId="{79700926-1BF1-44A6-80C2-AC9B68722F2C}">
      <dgm:prSet/>
      <dgm:spPr/>
      <dgm:t>
        <a:bodyPr/>
        <a:lstStyle/>
        <a:p>
          <a:endParaRPr lang="ru-RU"/>
        </a:p>
      </dgm:t>
    </dgm:pt>
    <dgm:pt modelId="{75A181D4-2855-410A-A5D8-FA117B2BB847}" type="sibTrans" cxnId="{79700926-1BF1-44A6-80C2-AC9B68722F2C}">
      <dgm:prSet/>
      <dgm:spPr/>
      <dgm:t>
        <a:bodyPr/>
        <a:lstStyle/>
        <a:p>
          <a:endParaRPr lang="ru-RU"/>
        </a:p>
      </dgm:t>
    </dgm:pt>
    <dgm:pt modelId="{2D6A6EDB-165E-49D4-B87E-BCCC968DF3BD}">
      <dgm:prSet custT="1"/>
      <dgm:spPr/>
      <dgm:t>
        <a:bodyPr/>
        <a:lstStyle/>
        <a:p>
          <a:pPr algn="ctr" rtl="0"/>
          <a:r>
            <a:rPr lang="ru-RU" sz="2800" b="1" u="sng" dirty="0" smtClean="0"/>
            <a:t> Бюджет   Донского сельского поселения Орловского района</a:t>
          </a:r>
          <a:endParaRPr lang="ru-RU" sz="2800" dirty="0"/>
        </a:p>
      </dgm:t>
    </dgm:pt>
    <dgm:pt modelId="{286AFBB5-E208-4494-B4F9-C51D9AA1854B}" type="parTrans" cxnId="{A2DF01CC-233F-4B4F-9584-E66460F9556D}">
      <dgm:prSet/>
      <dgm:spPr/>
      <dgm:t>
        <a:bodyPr/>
        <a:lstStyle/>
        <a:p>
          <a:endParaRPr lang="ru-RU"/>
        </a:p>
      </dgm:t>
    </dgm:pt>
    <dgm:pt modelId="{F8ADA305-C477-4B53-B110-3C6FD024704F}" type="sibTrans" cxnId="{A2DF01CC-233F-4B4F-9584-E66460F9556D}">
      <dgm:prSet/>
      <dgm:spPr/>
      <dgm:t>
        <a:bodyPr/>
        <a:lstStyle/>
        <a:p>
          <a:endParaRPr lang="ru-RU"/>
        </a:p>
      </dgm:t>
    </dgm:pt>
    <dgm:pt modelId="{33E14220-F7F1-46C8-B13C-23C93F87CB29}">
      <dgm:prSet/>
      <dgm:spPr/>
      <dgm:t>
        <a:bodyPr/>
        <a:lstStyle/>
        <a:p>
          <a:pPr rtl="0"/>
          <a:endParaRPr lang="ru-RU"/>
        </a:p>
      </dgm:t>
    </dgm:pt>
    <dgm:pt modelId="{1113035A-7474-4608-A7A2-8988880970D1}" type="parTrans" cxnId="{42540DC7-0FF9-4C04-A0BC-74AF07EDCD75}">
      <dgm:prSet/>
      <dgm:spPr/>
      <dgm:t>
        <a:bodyPr/>
        <a:lstStyle/>
        <a:p>
          <a:endParaRPr lang="ru-RU"/>
        </a:p>
      </dgm:t>
    </dgm:pt>
    <dgm:pt modelId="{B25E759A-97B7-46A0-88EC-5D8252E4238C}" type="sibTrans" cxnId="{42540DC7-0FF9-4C04-A0BC-74AF07EDCD75}">
      <dgm:prSet/>
      <dgm:spPr/>
      <dgm:t>
        <a:bodyPr/>
        <a:lstStyle/>
        <a:p>
          <a:endParaRPr lang="ru-RU"/>
        </a:p>
      </dgm:t>
    </dgm:pt>
    <dgm:pt modelId="{67F9A5D1-6221-40DB-AD46-45E002074118}">
      <dgm:prSet/>
      <dgm:spPr/>
      <dgm:t>
        <a:bodyPr/>
        <a:lstStyle/>
        <a:p>
          <a:pPr rtl="0"/>
          <a:r>
            <a:rPr lang="ru-RU" b="1" u="sng" smtClean="0"/>
            <a:t>на 2019 год</a:t>
          </a:r>
          <a:endParaRPr lang="ru-RU"/>
        </a:p>
      </dgm:t>
    </dgm:pt>
    <dgm:pt modelId="{61FFE367-89D6-4CF5-A4FD-F7C64EA2BF5E}" type="parTrans" cxnId="{414FEA22-D02B-42AE-82C3-376A8ED00FAD}">
      <dgm:prSet/>
      <dgm:spPr/>
      <dgm:t>
        <a:bodyPr/>
        <a:lstStyle/>
        <a:p>
          <a:endParaRPr lang="ru-RU"/>
        </a:p>
      </dgm:t>
    </dgm:pt>
    <dgm:pt modelId="{EAA6FA35-139E-4FB2-B3AC-FBEE0715C25B}" type="sibTrans" cxnId="{414FEA22-D02B-42AE-82C3-376A8ED00FAD}">
      <dgm:prSet/>
      <dgm:spPr/>
      <dgm:t>
        <a:bodyPr/>
        <a:lstStyle/>
        <a:p>
          <a:endParaRPr lang="ru-RU"/>
        </a:p>
      </dgm:t>
    </dgm:pt>
    <dgm:pt modelId="{BA844883-19D8-4A14-BF1C-8F72413D0D37}">
      <dgm:prSet/>
      <dgm:spPr/>
      <dgm:t>
        <a:bodyPr/>
        <a:lstStyle/>
        <a:p>
          <a:pPr rtl="0"/>
          <a:r>
            <a:rPr lang="ru-RU" b="1" u="sng" smtClean="0"/>
            <a:t>и плановый период 2020 и 2021 годов</a:t>
          </a:r>
          <a:endParaRPr lang="ru-RU"/>
        </a:p>
      </dgm:t>
    </dgm:pt>
    <dgm:pt modelId="{D9309235-2C53-4725-A703-6BACD5DFCEF4}" type="parTrans" cxnId="{715AC467-C19C-4958-8D08-BD26488CD533}">
      <dgm:prSet/>
      <dgm:spPr/>
      <dgm:t>
        <a:bodyPr/>
        <a:lstStyle/>
        <a:p>
          <a:endParaRPr lang="ru-RU"/>
        </a:p>
      </dgm:t>
    </dgm:pt>
    <dgm:pt modelId="{3EC3C34D-035E-466F-9309-33E4A14C9A4D}" type="sibTrans" cxnId="{715AC467-C19C-4958-8D08-BD26488CD533}">
      <dgm:prSet/>
      <dgm:spPr/>
      <dgm:t>
        <a:bodyPr/>
        <a:lstStyle/>
        <a:p>
          <a:endParaRPr lang="ru-RU"/>
        </a:p>
      </dgm:t>
    </dgm:pt>
    <dgm:pt modelId="{FB2844E0-8B5A-4A63-8A75-6E81DA6F1678}" type="pres">
      <dgm:prSet presAssocID="{39A26CB5-52D2-444A-AEB5-C750EE053B8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B30925-3D6C-40D8-A5AB-0653CD5DD09F}" type="pres">
      <dgm:prSet presAssocID="{0F959084-D4A3-4D7B-82AE-9D32AE9FE1FB}" presName="circle1" presStyleLbl="node1" presStyleIdx="0" presStyleCnt="5"/>
      <dgm:spPr/>
    </dgm:pt>
    <dgm:pt modelId="{87A98372-E477-4D07-B11F-21E3CFB5C8B5}" type="pres">
      <dgm:prSet presAssocID="{0F959084-D4A3-4D7B-82AE-9D32AE9FE1FB}" presName="space" presStyleCnt="0"/>
      <dgm:spPr/>
    </dgm:pt>
    <dgm:pt modelId="{7E0C6061-CE81-4F45-8097-2DABD557CC8D}" type="pres">
      <dgm:prSet presAssocID="{0F959084-D4A3-4D7B-82AE-9D32AE9FE1FB}" presName="rect1" presStyleLbl="alignAcc1" presStyleIdx="0" presStyleCnt="5"/>
      <dgm:spPr/>
      <dgm:t>
        <a:bodyPr/>
        <a:lstStyle/>
        <a:p>
          <a:endParaRPr lang="ru-RU"/>
        </a:p>
      </dgm:t>
    </dgm:pt>
    <dgm:pt modelId="{1019D275-4CF0-469A-B608-F60D19F76F16}" type="pres">
      <dgm:prSet presAssocID="{2D6A6EDB-165E-49D4-B87E-BCCC968DF3BD}" presName="vertSpace2" presStyleLbl="node1" presStyleIdx="0" presStyleCnt="5"/>
      <dgm:spPr/>
    </dgm:pt>
    <dgm:pt modelId="{EF88BED6-9578-4F9D-916F-A172C789BCCE}" type="pres">
      <dgm:prSet presAssocID="{2D6A6EDB-165E-49D4-B87E-BCCC968DF3BD}" presName="circle2" presStyleLbl="node1" presStyleIdx="1" presStyleCnt="5"/>
      <dgm:spPr/>
    </dgm:pt>
    <dgm:pt modelId="{4709EB11-C4A7-4BF8-8CB2-85B390AA4C31}" type="pres">
      <dgm:prSet presAssocID="{2D6A6EDB-165E-49D4-B87E-BCCC968DF3BD}" presName="rect2" presStyleLbl="alignAcc1" presStyleIdx="1" presStyleCnt="5" custLinFactNeighborX="558" custLinFactNeighborY="-8985"/>
      <dgm:spPr/>
      <dgm:t>
        <a:bodyPr/>
        <a:lstStyle/>
        <a:p>
          <a:endParaRPr lang="ru-RU"/>
        </a:p>
      </dgm:t>
    </dgm:pt>
    <dgm:pt modelId="{AAEB3BBF-55FE-4598-A860-F3C69A7E89A8}" type="pres">
      <dgm:prSet presAssocID="{33E14220-F7F1-46C8-B13C-23C93F87CB29}" presName="vertSpace3" presStyleLbl="node1" presStyleIdx="1" presStyleCnt="5"/>
      <dgm:spPr/>
    </dgm:pt>
    <dgm:pt modelId="{3A9583E3-65B4-4D8B-85EE-F1D557A93010}" type="pres">
      <dgm:prSet presAssocID="{33E14220-F7F1-46C8-B13C-23C93F87CB29}" presName="circle3" presStyleLbl="node1" presStyleIdx="2" presStyleCnt="5"/>
      <dgm:spPr/>
    </dgm:pt>
    <dgm:pt modelId="{1C92868E-514D-4CEA-9D9F-A86137AD4BE5}" type="pres">
      <dgm:prSet presAssocID="{33E14220-F7F1-46C8-B13C-23C93F87CB29}" presName="rect3" presStyleLbl="alignAcc1" presStyleIdx="2" presStyleCnt="5"/>
      <dgm:spPr/>
      <dgm:t>
        <a:bodyPr/>
        <a:lstStyle/>
        <a:p>
          <a:endParaRPr lang="ru-RU"/>
        </a:p>
      </dgm:t>
    </dgm:pt>
    <dgm:pt modelId="{68B5681F-976E-492D-8279-85A46DBDBC3D}" type="pres">
      <dgm:prSet presAssocID="{67F9A5D1-6221-40DB-AD46-45E002074118}" presName="vertSpace4" presStyleLbl="node1" presStyleIdx="2" presStyleCnt="5"/>
      <dgm:spPr/>
    </dgm:pt>
    <dgm:pt modelId="{3673000A-2769-4551-9120-77F053F4AA1F}" type="pres">
      <dgm:prSet presAssocID="{67F9A5D1-6221-40DB-AD46-45E002074118}" presName="circle4" presStyleLbl="node1" presStyleIdx="3" presStyleCnt="5"/>
      <dgm:spPr/>
    </dgm:pt>
    <dgm:pt modelId="{FB64CAAD-7707-451E-B014-9D4F39259346}" type="pres">
      <dgm:prSet presAssocID="{67F9A5D1-6221-40DB-AD46-45E002074118}" presName="rect4" presStyleLbl="alignAcc1" presStyleIdx="3" presStyleCnt="5"/>
      <dgm:spPr/>
      <dgm:t>
        <a:bodyPr/>
        <a:lstStyle/>
        <a:p>
          <a:endParaRPr lang="ru-RU"/>
        </a:p>
      </dgm:t>
    </dgm:pt>
    <dgm:pt modelId="{F53DD218-B893-4DD8-84C3-E2405569856E}" type="pres">
      <dgm:prSet presAssocID="{BA844883-19D8-4A14-BF1C-8F72413D0D37}" presName="vertSpace5" presStyleLbl="node1" presStyleIdx="3" presStyleCnt="5"/>
      <dgm:spPr/>
    </dgm:pt>
    <dgm:pt modelId="{443760ED-7B7C-40C6-B460-683F3C0D45EB}" type="pres">
      <dgm:prSet presAssocID="{BA844883-19D8-4A14-BF1C-8F72413D0D37}" presName="circle5" presStyleLbl="node1" presStyleIdx="4" presStyleCnt="5"/>
      <dgm:spPr/>
    </dgm:pt>
    <dgm:pt modelId="{E5912916-4736-4B94-9C9F-3C74CDED856B}" type="pres">
      <dgm:prSet presAssocID="{BA844883-19D8-4A14-BF1C-8F72413D0D37}" presName="rect5" presStyleLbl="alignAcc1" presStyleIdx="4" presStyleCnt="5"/>
      <dgm:spPr/>
      <dgm:t>
        <a:bodyPr/>
        <a:lstStyle/>
        <a:p>
          <a:endParaRPr lang="ru-RU"/>
        </a:p>
      </dgm:t>
    </dgm:pt>
    <dgm:pt modelId="{98A72B2C-7EF8-423A-9CAC-71D1FD5596B0}" type="pres">
      <dgm:prSet presAssocID="{0F959084-D4A3-4D7B-82AE-9D32AE9FE1FB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F725E-A437-44BC-8FB8-8BD3E4E3EDF1}" type="pres">
      <dgm:prSet presAssocID="{2D6A6EDB-165E-49D4-B87E-BCCC968DF3BD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B200A-6E19-491E-8B17-080FCE47B5DC}" type="pres">
      <dgm:prSet presAssocID="{33E14220-F7F1-46C8-B13C-23C93F87CB29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B94A1-B126-46A1-AD78-4261ABDC2323}" type="pres">
      <dgm:prSet presAssocID="{67F9A5D1-6221-40DB-AD46-45E002074118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6C74D-6096-4F7D-9D12-09415113330C}" type="pres">
      <dgm:prSet presAssocID="{BA844883-19D8-4A14-BF1C-8F72413D0D37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4FEA22-D02B-42AE-82C3-376A8ED00FAD}" srcId="{39A26CB5-52D2-444A-AEB5-C750EE053B8B}" destId="{67F9A5D1-6221-40DB-AD46-45E002074118}" srcOrd="3" destOrd="0" parTransId="{61FFE367-89D6-4CF5-A4FD-F7C64EA2BF5E}" sibTransId="{EAA6FA35-139E-4FB2-B3AC-FBEE0715C25B}"/>
    <dgm:cxn modelId="{783BD7DB-6538-4C0B-92F0-24C2609916F5}" type="presOf" srcId="{33E14220-F7F1-46C8-B13C-23C93F87CB29}" destId="{1C92868E-514D-4CEA-9D9F-A86137AD4BE5}" srcOrd="0" destOrd="0" presId="urn:microsoft.com/office/officeart/2005/8/layout/target3"/>
    <dgm:cxn modelId="{5024CF93-1E51-4245-AEB3-354DDBA7FCCB}" type="presOf" srcId="{33E14220-F7F1-46C8-B13C-23C93F87CB29}" destId="{C44B200A-6E19-491E-8B17-080FCE47B5DC}" srcOrd="1" destOrd="0" presId="urn:microsoft.com/office/officeart/2005/8/layout/target3"/>
    <dgm:cxn modelId="{A2DF01CC-233F-4B4F-9584-E66460F9556D}" srcId="{39A26CB5-52D2-444A-AEB5-C750EE053B8B}" destId="{2D6A6EDB-165E-49D4-B87E-BCCC968DF3BD}" srcOrd="1" destOrd="0" parTransId="{286AFBB5-E208-4494-B4F9-C51D9AA1854B}" sibTransId="{F8ADA305-C477-4B53-B110-3C6FD024704F}"/>
    <dgm:cxn modelId="{574BBC0C-54A5-40B8-BFB6-D527223EC6ED}" type="presOf" srcId="{67F9A5D1-6221-40DB-AD46-45E002074118}" destId="{8F8B94A1-B126-46A1-AD78-4261ABDC2323}" srcOrd="1" destOrd="0" presId="urn:microsoft.com/office/officeart/2005/8/layout/target3"/>
    <dgm:cxn modelId="{79700926-1BF1-44A6-80C2-AC9B68722F2C}" srcId="{39A26CB5-52D2-444A-AEB5-C750EE053B8B}" destId="{0F959084-D4A3-4D7B-82AE-9D32AE9FE1FB}" srcOrd="0" destOrd="0" parTransId="{1BD6BF94-EB5D-4A79-82CA-7714ECA2A75F}" sibTransId="{75A181D4-2855-410A-A5D8-FA117B2BB847}"/>
    <dgm:cxn modelId="{F5647734-9C9D-4702-B93C-538056BD2165}" type="presOf" srcId="{0F959084-D4A3-4D7B-82AE-9D32AE9FE1FB}" destId="{98A72B2C-7EF8-423A-9CAC-71D1FD5596B0}" srcOrd="1" destOrd="0" presId="urn:microsoft.com/office/officeart/2005/8/layout/target3"/>
    <dgm:cxn modelId="{42540DC7-0FF9-4C04-A0BC-74AF07EDCD75}" srcId="{39A26CB5-52D2-444A-AEB5-C750EE053B8B}" destId="{33E14220-F7F1-46C8-B13C-23C93F87CB29}" srcOrd="2" destOrd="0" parTransId="{1113035A-7474-4608-A7A2-8988880970D1}" sibTransId="{B25E759A-97B7-46A0-88EC-5D8252E4238C}"/>
    <dgm:cxn modelId="{1EF9287B-18E9-4768-A9A8-0080F2E490FE}" type="presOf" srcId="{0F959084-D4A3-4D7B-82AE-9D32AE9FE1FB}" destId="{7E0C6061-CE81-4F45-8097-2DABD557CC8D}" srcOrd="0" destOrd="0" presId="urn:microsoft.com/office/officeart/2005/8/layout/target3"/>
    <dgm:cxn modelId="{FB8B023F-47A9-4A25-AE39-7D380A1343F6}" type="presOf" srcId="{39A26CB5-52D2-444A-AEB5-C750EE053B8B}" destId="{FB2844E0-8B5A-4A63-8A75-6E81DA6F1678}" srcOrd="0" destOrd="0" presId="urn:microsoft.com/office/officeart/2005/8/layout/target3"/>
    <dgm:cxn modelId="{715AC467-C19C-4958-8D08-BD26488CD533}" srcId="{39A26CB5-52D2-444A-AEB5-C750EE053B8B}" destId="{BA844883-19D8-4A14-BF1C-8F72413D0D37}" srcOrd="4" destOrd="0" parTransId="{D9309235-2C53-4725-A703-6BACD5DFCEF4}" sibTransId="{3EC3C34D-035E-466F-9309-33E4A14C9A4D}"/>
    <dgm:cxn modelId="{80B33B72-2A66-4E6A-A95B-2CEBC1346E8A}" type="presOf" srcId="{BA844883-19D8-4A14-BF1C-8F72413D0D37}" destId="{E5912916-4736-4B94-9C9F-3C74CDED856B}" srcOrd="0" destOrd="0" presId="urn:microsoft.com/office/officeart/2005/8/layout/target3"/>
    <dgm:cxn modelId="{A0BCA473-6011-4E16-AB8A-7EF8B69F3E0C}" type="presOf" srcId="{2D6A6EDB-165E-49D4-B87E-BCCC968DF3BD}" destId="{4709EB11-C4A7-4BF8-8CB2-85B390AA4C31}" srcOrd="0" destOrd="0" presId="urn:microsoft.com/office/officeart/2005/8/layout/target3"/>
    <dgm:cxn modelId="{B11EB86B-4E24-437F-B2A7-F15F5C3576AE}" type="presOf" srcId="{2D6A6EDB-165E-49D4-B87E-BCCC968DF3BD}" destId="{DAAF725E-A437-44BC-8FB8-8BD3E4E3EDF1}" srcOrd="1" destOrd="0" presId="urn:microsoft.com/office/officeart/2005/8/layout/target3"/>
    <dgm:cxn modelId="{BE3C0C06-96DB-4D38-B1AA-D20151199947}" type="presOf" srcId="{BA844883-19D8-4A14-BF1C-8F72413D0D37}" destId="{9A46C74D-6096-4F7D-9D12-09415113330C}" srcOrd="1" destOrd="0" presId="urn:microsoft.com/office/officeart/2005/8/layout/target3"/>
    <dgm:cxn modelId="{9B69B106-B508-47FC-8627-99E22A7EDFB4}" type="presOf" srcId="{67F9A5D1-6221-40DB-AD46-45E002074118}" destId="{FB64CAAD-7707-451E-B014-9D4F39259346}" srcOrd="0" destOrd="0" presId="urn:microsoft.com/office/officeart/2005/8/layout/target3"/>
    <dgm:cxn modelId="{376C5882-F5A4-4B0E-9D16-7964BF8DC7D0}" type="presParOf" srcId="{FB2844E0-8B5A-4A63-8A75-6E81DA6F1678}" destId="{87B30925-3D6C-40D8-A5AB-0653CD5DD09F}" srcOrd="0" destOrd="0" presId="urn:microsoft.com/office/officeart/2005/8/layout/target3"/>
    <dgm:cxn modelId="{CA857064-6B6A-4FC2-823E-B7F4FDE3C379}" type="presParOf" srcId="{FB2844E0-8B5A-4A63-8A75-6E81DA6F1678}" destId="{87A98372-E477-4D07-B11F-21E3CFB5C8B5}" srcOrd="1" destOrd="0" presId="urn:microsoft.com/office/officeart/2005/8/layout/target3"/>
    <dgm:cxn modelId="{252C2F4F-25F2-425E-8ED3-A051A484A4CC}" type="presParOf" srcId="{FB2844E0-8B5A-4A63-8A75-6E81DA6F1678}" destId="{7E0C6061-CE81-4F45-8097-2DABD557CC8D}" srcOrd="2" destOrd="0" presId="urn:microsoft.com/office/officeart/2005/8/layout/target3"/>
    <dgm:cxn modelId="{9513D7C9-18B9-47AF-8C02-AE77251DCFC3}" type="presParOf" srcId="{FB2844E0-8B5A-4A63-8A75-6E81DA6F1678}" destId="{1019D275-4CF0-469A-B608-F60D19F76F16}" srcOrd="3" destOrd="0" presId="urn:microsoft.com/office/officeart/2005/8/layout/target3"/>
    <dgm:cxn modelId="{C804C960-9491-4F74-B9EA-7BA3B062D218}" type="presParOf" srcId="{FB2844E0-8B5A-4A63-8A75-6E81DA6F1678}" destId="{EF88BED6-9578-4F9D-916F-A172C789BCCE}" srcOrd="4" destOrd="0" presId="urn:microsoft.com/office/officeart/2005/8/layout/target3"/>
    <dgm:cxn modelId="{41E821F1-4F76-4541-8D0C-B0EED859FA3D}" type="presParOf" srcId="{FB2844E0-8B5A-4A63-8A75-6E81DA6F1678}" destId="{4709EB11-C4A7-4BF8-8CB2-85B390AA4C31}" srcOrd="5" destOrd="0" presId="urn:microsoft.com/office/officeart/2005/8/layout/target3"/>
    <dgm:cxn modelId="{B25D786B-CF1C-4C77-83CB-F4BEE8E73881}" type="presParOf" srcId="{FB2844E0-8B5A-4A63-8A75-6E81DA6F1678}" destId="{AAEB3BBF-55FE-4598-A860-F3C69A7E89A8}" srcOrd="6" destOrd="0" presId="urn:microsoft.com/office/officeart/2005/8/layout/target3"/>
    <dgm:cxn modelId="{33C2D9F2-6FCB-4152-9EC1-219EF536474E}" type="presParOf" srcId="{FB2844E0-8B5A-4A63-8A75-6E81DA6F1678}" destId="{3A9583E3-65B4-4D8B-85EE-F1D557A93010}" srcOrd="7" destOrd="0" presId="urn:microsoft.com/office/officeart/2005/8/layout/target3"/>
    <dgm:cxn modelId="{FA79E879-26F2-449D-BD91-9E114766B6CB}" type="presParOf" srcId="{FB2844E0-8B5A-4A63-8A75-6E81DA6F1678}" destId="{1C92868E-514D-4CEA-9D9F-A86137AD4BE5}" srcOrd="8" destOrd="0" presId="urn:microsoft.com/office/officeart/2005/8/layout/target3"/>
    <dgm:cxn modelId="{43E18B52-BC2F-4032-92F1-38CD6406D729}" type="presParOf" srcId="{FB2844E0-8B5A-4A63-8A75-6E81DA6F1678}" destId="{68B5681F-976E-492D-8279-85A46DBDBC3D}" srcOrd="9" destOrd="0" presId="urn:microsoft.com/office/officeart/2005/8/layout/target3"/>
    <dgm:cxn modelId="{2EF35A54-BF5B-454F-B70E-9071E9628A7E}" type="presParOf" srcId="{FB2844E0-8B5A-4A63-8A75-6E81DA6F1678}" destId="{3673000A-2769-4551-9120-77F053F4AA1F}" srcOrd="10" destOrd="0" presId="urn:microsoft.com/office/officeart/2005/8/layout/target3"/>
    <dgm:cxn modelId="{7A526C8A-44FD-45F7-BEA9-FED9C89A392C}" type="presParOf" srcId="{FB2844E0-8B5A-4A63-8A75-6E81DA6F1678}" destId="{FB64CAAD-7707-451E-B014-9D4F39259346}" srcOrd="11" destOrd="0" presId="urn:microsoft.com/office/officeart/2005/8/layout/target3"/>
    <dgm:cxn modelId="{D7400710-D5CF-48CC-AED3-368F65897D16}" type="presParOf" srcId="{FB2844E0-8B5A-4A63-8A75-6E81DA6F1678}" destId="{F53DD218-B893-4DD8-84C3-E2405569856E}" srcOrd="12" destOrd="0" presId="urn:microsoft.com/office/officeart/2005/8/layout/target3"/>
    <dgm:cxn modelId="{A832D79B-5327-44A8-AE07-9E57BDC1CC76}" type="presParOf" srcId="{FB2844E0-8B5A-4A63-8A75-6E81DA6F1678}" destId="{443760ED-7B7C-40C6-B460-683F3C0D45EB}" srcOrd="13" destOrd="0" presId="urn:microsoft.com/office/officeart/2005/8/layout/target3"/>
    <dgm:cxn modelId="{1F165772-62B8-4DB3-A861-5E5B9767F37C}" type="presParOf" srcId="{FB2844E0-8B5A-4A63-8A75-6E81DA6F1678}" destId="{E5912916-4736-4B94-9C9F-3C74CDED856B}" srcOrd="14" destOrd="0" presId="urn:microsoft.com/office/officeart/2005/8/layout/target3"/>
    <dgm:cxn modelId="{CCE8E13E-BAC4-4AE9-9BD5-A997040ADDD4}" type="presParOf" srcId="{FB2844E0-8B5A-4A63-8A75-6E81DA6F1678}" destId="{98A72B2C-7EF8-423A-9CAC-71D1FD5596B0}" srcOrd="15" destOrd="0" presId="urn:microsoft.com/office/officeart/2005/8/layout/target3"/>
    <dgm:cxn modelId="{74467A27-878A-46C3-A654-CBBB8B4FCCDC}" type="presParOf" srcId="{FB2844E0-8B5A-4A63-8A75-6E81DA6F1678}" destId="{DAAF725E-A437-44BC-8FB8-8BD3E4E3EDF1}" srcOrd="16" destOrd="0" presId="urn:microsoft.com/office/officeart/2005/8/layout/target3"/>
    <dgm:cxn modelId="{525CE082-C0DB-4688-9872-3FB8532DBC5C}" type="presParOf" srcId="{FB2844E0-8B5A-4A63-8A75-6E81DA6F1678}" destId="{C44B200A-6E19-491E-8B17-080FCE47B5DC}" srcOrd="17" destOrd="0" presId="urn:microsoft.com/office/officeart/2005/8/layout/target3"/>
    <dgm:cxn modelId="{978959AA-D63A-4480-A483-29D36EE77536}" type="presParOf" srcId="{FB2844E0-8B5A-4A63-8A75-6E81DA6F1678}" destId="{8F8B94A1-B126-46A1-AD78-4261ABDC2323}" srcOrd="18" destOrd="0" presId="urn:microsoft.com/office/officeart/2005/8/layout/target3"/>
    <dgm:cxn modelId="{9B877874-B516-48AC-989B-6C6975A4923B}" type="presParOf" srcId="{FB2844E0-8B5A-4A63-8A75-6E81DA6F1678}" destId="{9A46C74D-6096-4F7D-9D12-09415113330C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30925-3D6C-40D8-A5AB-0653CD5DD09F}">
      <dsp:nvSpPr>
        <dsp:cNvPr id="0" name=""/>
        <dsp:cNvSpPr/>
      </dsp:nvSpPr>
      <dsp:spPr>
        <a:xfrm>
          <a:off x="0" y="0"/>
          <a:ext cx="3240088" cy="324008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C6061-CE81-4F45-8097-2DABD557CC8D}">
      <dsp:nvSpPr>
        <dsp:cNvPr id="0" name=""/>
        <dsp:cNvSpPr/>
      </dsp:nvSpPr>
      <dsp:spPr>
        <a:xfrm>
          <a:off x="1620044" y="0"/>
          <a:ext cx="6444456" cy="32400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1620044" y="0"/>
        <a:ext cx="6444456" cy="518414"/>
      </dsp:txXfrm>
    </dsp:sp>
    <dsp:sp modelId="{EF88BED6-9578-4F9D-916F-A172C789BCCE}">
      <dsp:nvSpPr>
        <dsp:cNvPr id="0" name=""/>
        <dsp:cNvSpPr/>
      </dsp:nvSpPr>
      <dsp:spPr>
        <a:xfrm>
          <a:off x="340209" y="518414"/>
          <a:ext cx="2559669" cy="255966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9EB11-C4A7-4BF8-8CB2-85B390AA4C31}">
      <dsp:nvSpPr>
        <dsp:cNvPr id="0" name=""/>
        <dsp:cNvSpPr/>
      </dsp:nvSpPr>
      <dsp:spPr>
        <a:xfrm>
          <a:off x="1620044" y="288427"/>
          <a:ext cx="6444456" cy="25596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/>
            <a:t> Бюджет   Донского сельского поселения Орловского района</a:t>
          </a:r>
          <a:endParaRPr lang="ru-RU" sz="2800" kern="1200" dirty="0"/>
        </a:p>
      </dsp:txBody>
      <dsp:txXfrm>
        <a:off x="1620044" y="288427"/>
        <a:ext cx="6444456" cy="518414"/>
      </dsp:txXfrm>
    </dsp:sp>
    <dsp:sp modelId="{3A9583E3-65B4-4D8B-85EE-F1D557A93010}">
      <dsp:nvSpPr>
        <dsp:cNvPr id="0" name=""/>
        <dsp:cNvSpPr/>
      </dsp:nvSpPr>
      <dsp:spPr>
        <a:xfrm>
          <a:off x="680418" y="1036828"/>
          <a:ext cx="1879251" cy="187925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2868E-514D-4CEA-9D9F-A86137AD4BE5}">
      <dsp:nvSpPr>
        <dsp:cNvPr id="0" name=""/>
        <dsp:cNvSpPr/>
      </dsp:nvSpPr>
      <dsp:spPr>
        <a:xfrm>
          <a:off x="1620044" y="1036828"/>
          <a:ext cx="6444456" cy="18792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1620044" y="1036828"/>
        <a:ext cx="6444456" cy="518414"/>
      </dsp:txXfrm>
    </dsp:sp>
    <dsp:sp modelId="{3673000A-2769-4551-9120-77F053F4AA1F}">
      <dsp:nvSpPr>
        <dsp:cNvPr id="0" name=""/>
        <dsp:cNvSpPr/>
      </dsp:nvSpPr>
      <dsp:spPr>
        <a:xfrm>
          <a:off x="1020627" y="1555242"/>
          <a:ext cx="1198832" cy="11988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4CAAD-7707-451E-B014-9D4F39259346}">
      <dsp:nvSpPr>
        <dsp:cNvPr id="0" name=""/>
        <dsp:cNvSpPr/>
      </dsp:nvSpPr>
      <dsp:spPr>
        <a:xfrm>
          <a:off x="1620044" y="1555242"/>
          <a:ext cx="6444456" cy="1198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u="sng" kern="1200" smtClean="0"/>
            <a:t>на 2019 год</a:t>
          </a:r>
          <a:endParaRPr lang="ru-RU" sz="2100" kern="1200"/>
        </a:p>
      </dsp:txBody>
      <dsp:txXfrm>
        <a:off x="1620044" y="1555242"/>
        <a:ext cx="6444456" cy="518414"/>
      </dsp:txXfrm>
    </dsp:sp>
    <dsp:sp modelId="{443760ED-7B7C-40C6-B460-683F3C0D45EB}">
      <dsp:nvSpPr>
        <dsp:cNvPr id="0" name=""/>
        <dsp:cNvSpPr/>
      </dsp:nvSpPr>
      <dsp:spPr>
        <a:xfrm>
          <a:off x="1360836" y="2073656"/>
          <a:ext cx="518414" cy="51841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12916-4736-4B94-9C9F-3C74CDED856B}">
      <dsp:nvSpPr>
        <dsp:cNvPr id="0" name=""/>
        <dsp:cNvSpPr/>
      </dsp:nvSpPr>
      <dsp:spPr>
        <a:xfrm>
          <a:off x="1620044" y="2073656"/>
          <a:ext cx="6444456" cy="5184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u="sng" kern="1200" smtClean="0"/>
            <a:t>и плановый период 2020 и 2021 годов</a:t>
          </a:r>
          <a:endParaRPr lang="ru-RU" sz="2100" kern="1200"/>
        </a:p>
      </dsp:txBody>
      <dsp:txXfrm>
        <a:off x="1620044" y="2073656"/>
        <a:ext cx="6444456" cy="518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5E1D5-5986-47D4-BF1C-310AB5C34A3E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9495E-E518-4715-AB3E-B09F2486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8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9495E-E518-4715-AB3E-B09F248686B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5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C8F249-69BF-4C4B-81EA-116272D3C53E}" type="datetimeFigureOut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F85812-64E1-43BA-84A8-D9A5398F8D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9F1EEE-1E3B-459C-87CE-AAC4DD2BF2D4}" type="datetimeFigureOut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3CE908-183E-4520-B3A8-2DC95FFFDD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9F514A-1EB0-4F65-A01F-E6C6D0B3281D}" type="datetimeFigureOut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6B66C9-932A-4A50-873E-DA290A0C06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48E87D-BCA4-430F-8916-6E52607485E9}" type="datetimeFigureOut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0BB196-DF6D-4E4E-B738-3FD7EB91B4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C826FA-F448-410B-8B2A-4FD8FD59518F}" type="datetimeFigureOut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24D732-3532-4F5B-861F-E3C387A49D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289760-2BF6-449A-88C8-6539F8158463}" type="datetimeFigureOut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5EEE69-BD5C-4337-BDD1-B17E5B5B32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D09FF2-EF30-44BF-9412-D56EE59103AA}" type="datetimeFigureOut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A77B51-1C5D-4873-99FF-AB0B385FF7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F5573C-3249-4226-9E9E-A0A170B5C9A4}" type="datetimeFigureOut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7E0512-2672-4CFB-93C1-220E931674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5523C-5B50-4344-A793-C26B6AA42852}" type="datetimeFigureOut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2552C1-0B12-4D05-8CC5-68CDF56035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81D47D-FFD9-413E-A098-FBED309F047B}" type="datetimeFigureOut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FF9B99-89B0-443B-BB1F-52EB5F7E46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845730-10BB-40B8-AC97-FECF0C841AED}" type="datetimeFigureOut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C39E00-57C3-4D47-B8C2-A475942896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C804A47-D552-4270-97B3-BC3227E2BBE4}" type="datetimeFigureOut">
              <a:rPr lang="ru-RU" smtClean="0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58B222F4-959D-4ED4-9369-5594565CE4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_____Microsoft_Excel_97-20031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_____Microsoft_Excel_97-20034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_____Microsoft_Excel_97-20035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_____Microsoft_Excel_97-20036.xls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188913"/>
            <a:ext cx="8064500" cy="1727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Донское сельское поселение Орловского района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8901229"/>
              </p:ext>
            </p:extLst>
          </p:nvPr>
        </p:nvGraphicFramePr>
        <p:xfrm>
          <a:off x="539750" y="2276475"/>
          <a:ext cx="8064500" cy="32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823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17375E"/>
                </a:solidFill>
                <a:latin typeface="+mn-lt"/>
              </a:rPr>
              <a:t>      Доходы  бюджета</a:t>
            </a:r>
            <a:r>
              <a:rPr lang="ru-RU" sz="2400" dirty="0" smtClean="0">
                <a:solidFill>
                  <a:srgbClr val="17375E"/>
                </a:solidFill>
              </a:rPr>
              <a:t/>
            </a:r>
            <a:br>
              <a:rPr lang="ru-RU" sz="2400" dirty="0" smtClean="0">
                <a:solidFill>
                  <a:srgbClr val="17375E"/>
                </a:solidFill>
              </a:rPr>
            </a:br>
            <a:r>
              <a:rPr lang="ru-RU" sz="2400" b="1" dirty="0" smtClean="0">
                <a:solidFill>
                  <a:srgbClr val="17375E"/>
                </a:solidFill>
              </a:rPr>
              <a:t>  Донского сельского поселения </a:t>
            </a:r>
            <a:r>
              <a:rPr lang="ru-RU" sz="2400" b="1" dirty="0" smtClean="0">
                <a:solidFill>
                  <a:srgbClr val="17375E"/>
                </a:solidFill>
                <a:latin typeface="Arial" charset="0"/>
              </a:rPr>
              <a:t>Орловского района</a:t>
            </a:r>
            <a:r>
              <a:rPr lang="ru-RU" sz="2400" b="1" dirty="0" smtClean="0">
                <a:solidFill>
                  <a:srgbClr val="17375E"/>
                </a:solidFill>
              </a:rPr>
              <a:t>  </a:t>
            </a:r>
            <a:br>
              <a:rPr lang="ru-RU" sz="2400" b="1" dirty="0" smtClean="0">
                <a:solidFill>
                  <a:srgbClr val="17375E"/>
                </a:solidFill>
              </a:rPr>
            </a:br>
            <a:r>
              <a:rPr lang="ru-RU" sz="2400" b="1" dirty="0" smtClean="0">
                <a:solidFill>
                  <a:srgbClr val="17375E"/>
                </a:solidFill>
              </a:rPr>
              <a:t>  							</a:t>
            </a:r>
            <a:r>
              <a:rPr lang="en-US" sz="1600" dirty="0" smtClean="0"/>
              <a:t>(</a:t>
            </a:r>
            <a:r>
              <a:rPr lang="ru-RU" sz="1600" dirty="0" smtClean="0"/>
              <a:t>тыс. рублей</a:t>
            </a:r>
            <a:r>
              <a:rPr lang="en-US" sz="1600" dirty="0" smtClean="0"/>
              <a:t>)</a:t>
            </a:r>
            <a:endParaRPr lang="ru-RU" sz="1600" dirty="0" smtClean="0"/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492642"/>
              </p:ext>
            </p:extLst>
          </p:nvPr>
        </p:nvGraphicFramePr>
        <p:xfrm>
          <a:off x="971600" y="1484784"/>
          <a:ext cx="7373938" cy="418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Лист" r:id="rId4" imgW="9372519" imgH="5318711" progId="Excel.Sheet.8">
                  <p:embed/>
                </p:oleObj>
              </mc:Choice>
              <mc:Fallback>
                <p:oleObj name="Лист" r:id="rId4" imgW="9372519" imgH="5318711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484784"/>
                        <a:ext cx="7373938" cy="41878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FF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368152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Объем межбюджетных трансфертов в  бюджете  Донского сельского поселения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330552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408233"/>
              </p:ext>
            </p:extLst>
          </p:nvPr>
        </p:nvGraphicFramePr>
        <p:xfrm>
          <a:off x="395536" y="1484784"/>
          <a:ext cx="8185700" cy="5153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512"/>
                <a:gridCol w="1848208"/>
                <a:gridCol w="2061056"/>
                <a:gridCol w="1875924"/>
              </a:tblGrid>
              <a:tr h="914499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 (план)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  (план)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 год (план)</a:t>
                      </a:r>
                      <a:endParaRPr lang="ru-RU" dirty="0"/>
                    </a:p>
                  </a:txBody>
                  <a:tcPr/>
                </a:tc>
              </a:tr>
              <a:tr h="6629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тыс.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тыс.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Тыс. рублей</a:t>
                      </a:r>
                      <a:endParaRPr lang="ru-RU" dirty="0"/>
                    </a:p>
                  </a:txBody>
                  <a:tcPr/>
                </a:tc>
              </a:tr>
              <a:tr h="45928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ИТОГО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8443.6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2537.9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2387.2</a:t>
                      </a:r>
                      <a:endParaRPr lang="ru-RU" b="1" dirty="0"/>
                    </a:p>
                  </a:txBody>
                  <a:tcPr/>
                </a:tc>
              </a:tr>
              <a:tr h="378837">
                <a:tc>
                  <a:txBody>
                    <a:bodyPr/>
                    <a:lstStyle/>
                    <a:p>
                      <a:r>
                        <a:rPr lang="ru-RU" dirty="0" smtClean="0"/>
                        <a:t>в том числе: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84973">
                <a:tc>
                  <a:txBody>
                    <a:bodyPr/>
                    <a:lstStyle/>
                    <a:p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3995.9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2241.6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2088.3</a:t>
                      </a:r>
                      <a:endParaRPr lang="ru-RU" dirty="0"/>
                    </a:p>
                  </a:txBody>
                  <a:tcPr/>
                </a:tc>
              </a:tr>
              <a:tr h="550748">
                <a:tc>
                  <a:txBody>
                    <a:bodyPr/>
                    <a:lstStyle/>
                    <a:p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83.9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86.5</a:t>
                      </a:r>
                      <a:endParaRPr lang="ru-RU" dirty="0"/>
                    </a:p>
                  </a:txBody>
                  <a:tcPr/>
                </a:tc>
              </a:tr>
              <a:tr h="654881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947092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межбюджетные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4364.2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212.4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212.4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848872" cy="108012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C00000"/>
                </a:solidFill>
              </a:rPr>
              <a:t>Динамика </a:t>
            </a:r>
            <a:r>
              <a:rPr lang="ru-RU" sz="2400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собственных доходов бюджета  Донского сельского поселения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2200" dirty="0" smtClean="0"/>
              <a:t>				</a:t>
            </a:r>
            <a:r>
              <a:rPr lang="ru-RU" sz="1600" b="1" dirty="0" smtClean="0">
                <a:solidFill>
                  <a:srgbClr val="254061"/>
                </a:solidFill>
              </a:rPr>
              <a:t>(</a:t>
            </a:r>
            <a:r>
              <a:rPr lang="ru-RU" sz="1600" b="1" dirty="0" smtClean="0">
                <a:solidFill>
                  <a:srgbClr val="254061"/>
                </a:solidFill>
              </a:rPr>
              <a:t>тыс. рублей)</a:t>
            </a:r>
            <a:endParaRPr lang="ru-RU" sz="1600" dirty="0" smtClean="0">
              <a:solidFill>
                <a:srgbClr val="254061"/>
              </a:solidFill>
            </a:endParaRPr>
          </a:p>
        </p:txBody>
      </p:sp>
      <p:graphicFrame>
        <p:nvGraphicFramePr>
          <p:cNvPr id="2050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477161"/>
              </p:ext>
            </p:extLst>
          </p:nvPr>
        </p:nvGraphicFramePr>
        <p:xfrm>
          <a:off x="971600" y="1340768"/>
          <a:ext cx="6980238" cy="3969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Лист" r:id="rId3" imgW="9174426" imgH="3390903" progId="Excel.Sheet.8">
                  <p:embed/>
                </p:oleObj>
              </mc:Choice>
              <mc:Fallback>
                <p:oleObj name="Лист" r:id="rId3" imgW="9174426" imgH="3390903" progId="Excel.Shee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340768"/>
                        <a:ext cx="6980238" cy="3969295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475656" y="548680"/>
            <a:ext cx="6624734" cy="115212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                                               </a:t>
            </a:r>
            <a:r>
              <a:rPr lang="ru-RU" sz="2200" dirty="0" smtClean="0">
                <a:solidFill>
                  <a:srgbClr val="C00000"/>
                </a:solidFill>
              </a:rPr>
              <a:t>Динамика </a:t>
            </a:r>
            <a:r>
              <a:rPr lang="ru-RU" sz="22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sz="2200" dirty="0" smtClean="0">
                <a:solidFill>
                  <a:srgbClr val="C00000"/>
                </a:solidFill>
              </a:rPr>
              <a:t>  </a:t>
            </a:r>
            <a:r>
              <a:rPr lang="ru-RU" sz="2200" dirty="0">
                <a:solidFill>
                  <a:srgbClr val="C00000"/>
                </a:solidFill>
              </a:rPr>
              <a:t>земельного налога</a:t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sz="2200" dirty="0">
                <a:solidFill>
                  <a:srgbClr val="C00000"/>
                </a:solidFill>
              </a:rPr>
              <a:t>в части бюджета  Донского     сельского </a:t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sz="2200" dirty="0">
                <a:solidFill>
                  <a:srgbClr val="C00000"/>
                </a:solidFill>
              </a:rPr>
              <a:t>                   </a:t>
            </a:r>
            <a:r>
              <a:rPr lang="ru-RU" sz="2200" dirty="0" smtClean="0">
                <a:solidFill>
                  <a:srgbClr val="C00000"/>
                </a:solidFill>
              </a:rPr>
              <a:t>поселения </a:t>
            </a:r>
            <a:r>
              <a:rPr lang="en-US" sz="2400" b="1" dirty="0" smtClean="0">
                <a:solidFill>
                  <a:srgbClr val="C00000"/>
                </a:solidFill>
              </a:rPr>
              <a:t>					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                               </a:t>
            </a:r>
            <a:r>
              <a:rPr lang="ru-RU" sz="1600" b="1" dirty="0" smtClean="0">
                <a:solidFill>
                  <a:srgbClr val="254061"/>
                </a:solidFill>
              </a:rPr>
              <a:t>(тыс. рублей)</a:t>
            </a:r>
          </a:p>
        </p:txBody>
      </p:sp>
      <p:graphicFrame>
        <p:nvGraphicFramePr>
          <p:cNvPr id="4098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073706"/>
              </p:ext>
            </p:extLst>
          </p:nvPr>
        </p:nvGraphicFramePr>
        <p:xfrm>
          <a:off x="1403648" y="1772816"/>
          <a:ext cx="6722740" cy="3941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Лист" r:id="rId3" imgW="9235494" imgH="3939482" progId="Excel.Sheet.8">
                  <p:embed/>
                </p:oleObj>
              </mc:Choice>
              <mc:Fallback>
                <p:oleObj name="Лист" r:id="rId3" imgW="9235494" imgH="3939482" progId="Excel.Sheet.8">
                  <p:embed/>
                  <p:pic>
                    <p:nvPicPr>
                      <p:cNvPr id="0" name="Объект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772816"/>
                        <a:ext cx="6722740" cy="394193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FF0000"/>
                </a:solidFill>
              </a:rPr>
              <a:t>Структура</a:t>
            </a:r>
            <a:r>
              <a:rPr lang="ru-RU" sz="2400" b="1" dirty="0" smtClean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</a:rPr>
              <a:t> налоговых доходов бюджета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донского сельского поселения в 201</a:t>
            </a:r>
            <a:r>
              <a:rPr lang="ru-RU" sz="2400" b="1" dirty="0" smtClean="0">
                <a:solidFill>
                  <a:srgbClr val="FF0000"/>
                </a:solidFill>
                <a:latin typeface="Arial" charset="0"/>
              </a:rPr>
              <a:t>9</a:t>
            </a:r>
            <a:r>
              <a:rPr lang="ru-RU" sz="2400" b="1" dirty="0" smtClean="0">
                <a:solidFill>
                  <a:srgbClr val="FF0000"/>
                </a:solidFill>
              </a:rPr>
              <a:t> году</a:t>
            </a: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/>
              <a:t>							</a:t>
            </a:r>
            <a:r>
              <a:rPr lang="ru-RU" sz="1800" dirty="0" smtClean="0">
                <a:solidFill>
                  <a:srgbClr val="17375E"/>
                </a:solidFill>
              </a:rPr>
              <a:t>(</a:t>
            </a:r>
            <a:r>
              <a:rPr lang="ru-RU" sz="1800" dirty="0" err="1" smtClean="0">
                <a:solidFill>
                  <a:srgbClr val="17375E"/>
                </a:solidFill>
              </a:rPr>
              <a:t>тыс.рублей</a:t>
            </a:r>
            <a:r>
              <a:rPr lang="ru-RU" sz="1800" dirty="0" smtClean="0">
                <a:solidFill>
                  <a:srgbClr val="17375E"/>
                </a:solidFill>
              </a:rPr>
              <a:t>)</a:t>
            </a:r>
          </a:p>
        </p:txBody>
      </p:sp>
      <p:graphicFrame>
        <p:nvGraphicFramePr>
          <p:cNvPr id="512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880954"/>
              </p:ext>
            </p:extLst>
          </p:nvPr>
        </p:nvGraphicFramePr>
        <p:xfrm>
          <a:off x="1150938" y="1557338"/>
          <a:ext cx="6889750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Лист" r:id="rId4" imgW="8572594" imgH="5631259" progId="Excel.Sheet.8">
                  <p:embed/>
                </p:oleObj>
              </mc:Choice>
              <mc:Fallback>
                <p:oleObj name="Лист" r:id="rId4" imgW="8572594" imgH="5631259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1557338"/>
                        <a:ext cx="6889750" cy="452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0"/>
            <a:ext cx="8496944" cy="1700808"/>
          </a:xfrm>
          <a:ln>
            <a:solidFill>
              <a:schemeClr val="bg2">
                <a:lumMod val="75000"/>
              </a:schemeClr>
            </a:solidFill>
          </a:ln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C00000"/>
                </a:solidFill>
              </a:rPr>
              <a:t>Динамика расходов бюджета Донского сельского поселения Орловского района на 2019 год и плановый период 2020 и 2021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 годов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1800" dirty="0" smtClean="0"/>
              <a:t>							</a:t>
            </a:r>
            <a:r>
              <a:rPr lang="ru-RU" sz="1800" b="1" dirty="0" smtClean="0">
                <a:solidFill>
                  <a:srgbClr val="002060"/>
                </a:solidFill>
              </a:rPr>
              <a:t>(тыс. рублей)</a:t>
            </a:r>
            <a:endParaRPr lang="ru-RU" sz="1800" dirty="0">
              <a:solidFill>
                <a:srgbClr val="002060"/>
              </a:solidFill>
            </a:endParaRPr>
          </a:p>
        </p:txBody>
      </p:sp>
      <p:graphicFrame>
        <p:nvGraphicFramePr>
          <p:cNvPr id="2969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757505"/>
              </p:ext>
            </p:extLst>
          </p:nvPr>
        </p:nvGraphicFramePr>
        <p:xfrm>
          <a:off x="683568" y="1412776"/>
          <a:ext cx="8043862" cy="418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8" name="Лист" r:id="rId4" imgW="9105806" imgH="4739655" progId="Excel.Sheet.8">
                  <p:embed/>
                </p:oleObj>
              </mc:Choice>
              <mc:Fallback>
                <p:oleObj name="Лист" r:id="rId4" imgW="9105806" imgH="4739655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412776"/>
                        <a:ext cx="8043862" cy="418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323529" y="188640"/>
            <a:ext cx="7982272" cy="136815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</a:rPr>
              <a:t>Расходы    бюджета  Донского сельского поселения на 2019 год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10621,0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тыс.рублей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174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235927"/>
              </p:ext>
            </p:extLst>
          </p:nvPr>
        </p:nvGraphicFramePr>
        <p:xfrm>
          <a:off x="899592" y="1700808"/>
          <a:ext cx="7265988" cy="418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6" name="Лист" r:id="rId5" imgW="8382054" imgH="4831085" progId="Excel.Sheet.8">
                  <p:embed/>
                </p:oleObj>
              </mc:Choice>
              <mc:Fallback>
                <p:oleObj name="Лист" r:id="rId5" imgW="8382054" imgH="4831085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700808"/>
                        <a:ext cx="7265988" cy="418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779" y="530225"/>
            <a:ext cx="5804479" cy="418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5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1678</TotalTime>
  <Words>126</Words>
  <Application>Microsoft Office PowerPoint</Application>
  <PresentationFormat>Экран (4:3)</PresentationFormat>
  <Paragraphs>41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Аспект</vt:lpstr>
      <vt:lpstr>Лист</vt:lpstr>
      <vt:lpstr>Лист Microsoft Excel 97-2003</vt:lpstr>
      <vt:lpstr> Донское сельское поселение Орловского района</vt:lpstr>
      <vt:lpstr>      Доходы  бюджета   Донского сельского поселения Орловского района            (тыс. рублей)</vt:lpstr>
      <vt:lpstr>Объем межбюджетных трансфертов в  бюджете  Донского сельского поселения</vt:lpstr>
      <vt:lpstr>Динамика   собственных доходов бюджета  Донского сельского поселения     (тыс. рублей)</vt:lpstr>
      <vt:lpstr>                                                                                        Динамика    земельного налога в части бюджета  Донского     сельского                     поселения                                      (тыс. рублей)</vt:lpstr>
      <vt:lpstr>Структура   налоговых доходов бюджета  донского сельского поселения в 2019 году        (тыс.рублей)</vt:lpstr>
      <vt:lpstr>Динамика расходов бюджета Донского сельского поселения Орловского района на 2019 год и плановый период 2020 и 2021  годов        (тыс. рублей)</vt:lpstr>
      <vt:lpstr>Расходы    бюджета  Донского сельского поселения на 2019 год 10621,0  тыс.рублей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формирования бюджета Орловского района на 2013 год и на плановый период 2014 и 2015 годов</dc:title>
  <dc:creator>User</dc:creator>
  <cp:lastModifiedBy>user</cp:lastModifiedBy>
  <cp:revision>212</cp:revision>
  <dcterms:created xsi:type="dcterms:W3CDTF">2012-10-21T15:40:11Z</dcterms:created>
  <dcterms:modified xsi:type="dcterms:W3CDTF">2019-01-21T10:57:52Z</dcterms:modified>
</cp:coreProperties>
</file>