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7" r:id="rId6"/>
    <p:sldId id="262" r:id="rId7"/>
    <p:sldId id="263" r:id="rId8"/>
    <p:sldId id="268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3"/>
            <a:ext cx="7143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r>
              <a:rPr lang="ru-RU" dirty="0">
                <a:latin typeface="Cambria" pitchFamily="18" charset="0"/>
              </a:rPr>
              <a:t> </a:t>
            </a:r>
            <a:endParaRPr lang="ru-RU" dirty="0" smtClean="0">
              <a:latin typeface="Cambria" pitchFamily="18" charset="0"/>
            </a:endParaRPr>
          </a:p>
          <a:p>
            <a:pPr algn="ctr"/>
            <a:r>
              <a:rPr lang="ru-RU" sz="3200" b="1" dirty="0">
                <a:latin typeface="Cambria" pitchFamily="18" charset="0"/>
              </a:rPr>
              <a:t>Инициативное     бюджетирование</a:t>
            </a:r>
          </a:p>
          <a:p>
            <a:pPr algn="r"/>
            <a:endParaRPr lang="ru-RU" dirty="0" smtClean="0">
              <a:latin typeface="Cambria" pitchFamily="18" charset="0"/>
            </a:endParaRPr>
          </a:p>
        </p:txBody>
      </p:sp>
      <p:pic>
        <p:nvPicPr>
          <p:cNvPr id="11266" name="Picture 2" descr="http://900igr.net/up/datai/247157/0007-02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714712" cy="2786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10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3356991"/>
            <a:ext cx="52565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latin typeface="Cambria" pitchFamily="18" charset="0"/>
            </a:endParaRPr>
          </a:p>
          <a:p>
            <a:pPr algn="r"/>
            <a:endParaRPr lang="ru-RU" sz="2400" b="1" dirty="0">
              <a:latin typeface="Cambria" pitchFamily="18" charset="0"/>
            </a:endParaRPr>
          </a:p>
          <a:p>
            <a:pPr algn="r"/>
            <a:endParaRPr lang="ru-RU" sz="2400" b="1" dirty="0" smtClean="0">
              <a:latin typeface="Cambria" pitchFamily="18" charset="0"/>
            </a:endParaRPr>
          </a:p>
          <a:p>
            <a:pPr algn="r"/>
            <a:r>
              <a:rPr lang="en-US" sz="2400" b="1" dirty="0" smtClean="0">
                <a:latin typeface="Cambria" pitchFamily="18" charset="0"/>
              </a:rPr>
              <a:t>VI</a:t>
            </a:r>
            <a:r>
              <a:rPr lang="ru-RU" sz="2400" b="1" dirty="0" smtClean="0">
                <a:latin typeface="Cambria" pitchFamily="18" charset="0"/>
              </a:rPr>
              <a:t>II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этап     Реализация проекта</a:t>
            </a:r>
          </a:p>
          <a:p>
            <a:pPr algn="r"/>
            <a:endParaRPr lang="ru-RU" sz="2400" b="1" dirty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Инициативная группа участвует в контроле реализации проекта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2" name="Picture 4" descr="https://static9.depositphotos.com/1228953/1153/i/950/depositphotos_11530825-stock-photo-project-pl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86388"/>
            <a:ext cx="2021647" cy="928694"/>
          </a:xfrm>
          <a:prstGeom prst="rect">
            <a:avLst/>
          </a:prstGeom>
          <a:noFill/>
        </p:spPr>
      </p:pic>
      <p:pic>
        <p:nvPicPr>
          <p:cNvPr id="7" name="Picture 8" descr="https://www.tavcom.com/wp-content/uploads/DLFM%20Review/Module%201%20-%20Security%20Risk%20Management%20-%20Storyline%20output/story_content/65whRInBl3B_DX978_DY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21537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12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329" y="3244334"/>
            <a:ext cx="6980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latin typeface="Cambria" pitchFamily="18" charset="0"/>
              </a:rPr>
              <a:t>I</a:t>
            </a:r>
            <a:r>
              <a:rPr lang="en-US" sz="2400" b="1" dirty="0" smtClean="0">
                <a:latin typeface="Cambria" pitchFamily="18" charset="0"/>
              </a:rPr>
              <a:t>X  </a:t>
            </a:r>
            <a:r>
              <a:rPr lang="ru-RU" sz="2400" b="1" dirty="0">
                <a:latin typeface="Cambria" pitchFamily="18" charset="0"/>
              </a:rPr>
              <a:t>этап  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   Торжественное открытие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1026" name="Picture 2" descr="https://static.norma.uz/images/135409_953d8a5fcc39462d71bc4ba7d7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8674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02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466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 </a:t>
            </a:r>
            <a:r>
              <a:rPr lang="ru-RU" b="1" dirty="0">
                <a:latin typeface="Cambria" pitchFamily="18" charset="0"/>
              </a:rPr>
              <a:t>этап </a:t>
            </a:r>
            <a:endParaRPr lang="ru-RU" b="1" dirty="0" smtClean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Собрание </a:t>
            </a:r>
          </a:p>
          <a:p>
            <a:pPr algn="r"/>
            <a:r>
              <a:rPr lang="ru-RU" dirty="0">
                <a:latin typeface="Cambria" pitchFamily="18" charset="0"/>
              </a:rPr>
              <a:t>Проведение собрания населения с целью выявления общей проблемы. </a:t>
            </a:r>
            <a:endParaRPr lang="ru-RU" dirty="0" smtClean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Решение </a:t>
            </a:r>
            <a:r>
              <a:rPr lang="ru-RU" dirty="0">
                <a:latin typeface="Cambria" pitchFamily="18" charset="0"/>
              </a:rPr>
              <a:t>собрания оформляется протоколом. </a:t>
            </a:r>
          </a:p>
        </p:txBody>
      </p:sp>
      <p:pic>
        <p:nvPicPr>
          <p:cNvPr id="10242" name="Picture 2" descr="https://static5.depositphotos.com/1005979/443/i/950/depositphotos_4434413-stock-photo-cheering-with-the-team-l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5866925" cy="45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8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837409" cy="34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5518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II </a:t>
            </a:r>
            <a:r>
              <a:rPr lang="ru-RU" sz="2400" b="1" dirty="0">
                <a:latin typeface="Cambria" pitchFamily="18" charset="0"/>
              </a:rPr>
              <a:t>этап Подготовка проекта </a:t>
            </a:r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Инициативная группа подготавливает проект и направляет его в </a:t>
            </a:r>
            <a:r>
              <a:rPr lang="ru-RU" dirty="0" smtClean="0">
                <a:latin typeface="Cambria" pitchFamily="18" charset="0"/>
              </a:rPr>
              <a:t>комиссию муниципального  района.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1"/>
            <a:ext cx="73852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III этап Конкурсный отбор </a:t>
            </a:r>
            <a:r>
              <a:rPr lang="ru-RU" sz="2400" b="1" dirty="0" smtClean="0">
                <a:latin typeface="Cambria" pitchFamily="18" charset="0"/>
              </a:rPr>
              <a:t>проектов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  <a:p>
            <a:pPr algn="ctr"/>
            <a:r>
              <a:rPr lang="ru-RU" dirty="0">
                <a:latin typeface="Cambria" pitchFamily="18" charset="0"/>
              </a:rPr>
              <a:t>Муниципальная комиссия проводит отбор проектов, по результатам которого оформляется протокол. Далее заявки, подготовленные инициативной группой, представителями органов местного </a:t>
            </a:r>
            <a:r>
              <a:rPr lang="ru-RU" dirty="0" smtClean="0">
                <a:latin typeface="Cambria" pitchFamily="18" charset="0"/>
              </a:rPr>
              <a:t>самоуправления и </a:t>
            </a:r>
            <a:r>
              <a:rPr lang="ru-RU" dirty="0">
                <a:latin typeface="Cambria" pitchFamily="18" charset="0"/>
              </a:rPr>
              <a:t>экспертами, направляются </a:t>
            </a:r>
            <a:r>
              <a:rPr lang="ru-RU" dirty="0" smtClean="0">
                <a:latin typeface="Cambria" pitchFamily="18" charset="0"/>
              </a:rPr>
              <a:t>в Министерство.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8194" name="Picture 2" descr="https://torg94.ru/wp-content/uploads/2018/11/1507021334general_pages_03_October_2017_i32861_20_oktyabrya_2017g_sovmestn-1024x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751345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53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244333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b="1" dirty="0" smtClean="0"/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IV этап      Сбор средств</a:t>
            </a:r>
          </a:p>
          <a:p>
            <a:endParaRPr lang="ru-RU" b="1" dirty="0">
              <a:latin typeface="Cambria" pitchFamily="18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Инициативные платежи </a:t>
            </a:r>
            <a:r>
              <a:rPr lang="ru-RU" dirty="0">
                <a:latin typeface="Cambria" pitchFamily="18" charset="0"/>
              </a:rPr>
              <a:t>граждан, предпринимателей и юридических </a:t>
            </a:r>
            <a:r>
              <a:rPr lang="ru-RU" dirty="0" smtClean="0">
                <a:latin typeface="Cambria" pitchFamily="18" charset="0"/>
              </a:rPr>
              <a:t>лиц с целью дальнейшего привлечения финансирования проекта из  местного </a:t>
            </a:r>
            <a:r>
              <a:rPr lang="ru-RU" dirty="0">
                <a:latin typeface="Cambria" pitchFamily="18" charset="0"/>
              </a:rPr>
              <a:t>бюджета с возможным привлечением субсидий из </a:t>
            </a:r>
            <a:r>
              <a:rPr lang="ru-RU" dirty="0" smtClean="0">
                <a:latin typeface="Cambria" pitchFamily="18" charset="0"/>
              </a:rPr>
              <a:t>областного бюджета.</a:t>
            </a:r>
            <a:endParaRPr lang="ru-RU" dirty="0">
              <a:latin typeface="Cambria" pitchFamily="18" charset="0"/>
            </a:endParaRPr>
          </a:p>
          <a:p>
            <a:endParaRPr lang="ru-RU" b="1" dirty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 </a:t>
            </a:r>
            <a:endParaRPr lang="ru-RU" dirty="0"/>
          </a:p>
        </p:txBody>
      </p:sp>
      <p:pic>
        <p:nvPicPr>
          <p:cNvPr id="7170" name="Picture 2" descr="https://st2.depositphotos.com/1064545/5859/i/950/depositphotos_58590025-stock-photo-3d-white-people-make-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020011" cy="378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6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8792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>
                <a:latin typeface="Cambria" pitchFamily="18" charset="0"/>
              </a:rPr>
              <a:t>V </a:t>
            </a:r>
            <a:r>
              <a:rPr lang="ru-RU" sz="2400" b="1" dirty="0">
                <a:latin typeface="Cambria" pitchFamily="18" charset="0"/>
              </a:rPr>
              <a:t>этап </a:t>
            </a:r>
            <a:r>
              <a:rPr lang="ru-RU" sz="2400" b="1" dirty="0" smtClean="0">
                <a:latin typeface="Cambria" pitchFamily="18" charset="0"/>
              </a:rPr>
              <a:t> Конкурсный </a:t>
            </a:r>
            <a:r>
              <a:rPr lang="ru-RU" sz="2400" b="1" dirty="0">
                <a:latin typeface="Cambria" pitchFamily="18" charset="0"/>
              </a:rPr>
              <a:t>отбор заявок </a:t>
            </a:r>
            <a:r>
              <a:rPr lang="ru-RU" sz="2400" b="1" dirty="0" smtClean="0">
                <a:latin typeface="Cambria" pitchFamily="18" charset="0"/>
              </a:rPr>
              <a:t>областной </a:t>
            </a:r>
            <a:r>
              <a:rPr lang="ru-RU" sz="2400" b="1" dirty="0">
                <a:latin typeface="Cambria" pitchFamily="18" charset="0"/>
              </a:rPr>
              <a:t>комиссией </a:t>
            </a:r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Областная </a:t>
            </a:r>
            <a:r>
              <a:rPr lang="ru-RU" dirty="0">
                <a:latin typeface="Cambria" pitchFamily="18" charset="0"/>
              </a:rPr>
              <a:t>комиссия проводит отбор заявок (проектов) – победителей </a:t>
            </a:r>
            <a:r>
              <a:rPr lang="ru-RU" dirty="0" smtClean="0">
                <a:latin typeface="Cambria" pitchFamily="18" charset="0"/>
              </a:rPr>
              <a:t>областного </a:t>
            </a:r>
            <a:r>
              <a:rPr lang="ru-RU" dirty="0">
                <a:latin typeface="Cambria" pitchFamily="18" charset="0"/>
              </a:rPr>
              <a:t>уровня и распределяет субсидии между муниципальными образованиями. </a:t>
            </a:r>
          </a:p>
        </p:txBody>
      </p:sp>
      <p:pic>
        <p:nvPicPr>
          <p:cNvPr id="6146" name="Picture 2" descr="http://www.bashinform.ru/upload/img_res1000/036e7af4a0ad3d76/3cee38fdf8638e85d6fe455a542e7705_1000_772_jpeg_crop1476358303_ejw_1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771530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en-US" dirty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V</a:t>
            </a:r>
            <a:r>
              <a:rPr lang="ru-RU" sz="2400" b="1" dirty="0" smtClean="0">
                <a:latin typeface="Cambria" pitchFamily="18" charset="0"/>
              </a:rPr>
              <a:t>I    этап      </a:t>
            </a:r>
            <a:r>
              <a:rPr lang="ru-RU" sz="2400" b="1" dirty="0">
                <a:latin typeface="Cambria" pitchFamily="18" charset="0"/>
              </a:rPr>
              <a:t>Заключение </a:t>
            </a:r>
            <a:r>
              <a:rPr lang="ru-RU" sz="2400" b="1" dirty="0" smtClean="0">
                <a:latin typeface="Cambria" pitchFamily="18" charset="0"/>
              </a:rPr>
              <a:t>соглашения</a:t>
            </a:r>
          </a:p>
          <a:p>
            <a:pPr algn="r"/>
            <a:r>
              <a:rPr lang="ru-RU" sz="2400" b="1" dirty="0" smtClean="0">
                <a:latin typeface="Cambria" pitchFamily="18" charset="0"/>
              </a:rPr>
              <a:t> </a:t>
            </a:r>
            <a:endParaRPr lang="ru-RU" sz="2400" b="1" dirty="0">
              <a:latin typeface="Cambria" pitchFamily="18" charset="0"/>
            </a:endParaRPr>
          </a:p>
          <a:p>
            <a:pPr algn="r"/>
            <a:r>
              <a:rPr lang="ru-RU" dirty="0">
                <a:latin typeface="Cambria" pitchFamily="18" charset="0"/>
              </a:rPr>
              <a:t>Между Министерством </a:t>
            </a:r>
            <a:r>
              <a:rPr lang="ru-RU" dirty="0" smtClean="0">
                <a:latin typeface="Cambria" pitchFamily="18" charset="0"/>
              </a:rPr>
              <a:t>и </a:t>
            </a:r>
            <a:r>
              <a:rPr lang="ru-RU" dirty="0">
                <a:latin typeface="Cambria" pitchFamily="18" charset="0"/>
              </a:rPr>
              <a:t>муниципальным образованием заключается Соглашение </a:t>
            </a:r>
            <a:endParaRPr lang="ru-RU" dirty="0" smtClean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«</a:t>
            </a:r>
            <a:r>
              <a:rPr lang="ru-RU" dirty="0">
                <a:latin typeface="Cambria" pitchFamily="18" charset="0"/>
              </a:rPr>
              <a:t>О предоставлении субсидии на </a:t>
            </a:r>
            <a:r>
              <a:rPr lang="ru-RU" dirty="0" err="1">
                <a:latin typeface="Cambria" pitchFamily="18" charset="0"/>
              </a:rPr>
              <a:t>софинансирование</a:t>
            </a:r>
            <a:r>
              <a:rPr lang="ru-RU" dirty="0">
                <a:latin typeface="Cambria" pitchFamily="18" charset="0"/>
              </a:rPr>
              <a:t> проекта инициативного </a:t>
            </a:r>
            <a:r>
              <a:rPr lang="ru-RU" dirty="0" smtClean="0">
                <a:latin typeface="Cambria" pitchFamily="18" charset="0"/>
              </a:rPr>
              <a:t>бюджетирования».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1" name="Picture 1" descr="C:\Users\user\Pictures\sog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771530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85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9427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</a:t>
            </a:r>
          </a:p>
          <a:p>
            <a:endParaRPr lang="ru-RU" b="1" dirty="0">
              <a:latin typeface="Cambria" pitchFamily="18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en-US" sz="2400" b="1" dirty="0" smtClean="0">
                <a:latin typeface="Cambria" pitchFamily="18" charset="0"/>
              </a:rPr>
              <a:t>VI</a:t>
            </a:r>
            <a:r>
              <a:rPr lang="ru-RU" sz="2400" b="1" dirty="0">
                <a:latin typeface="Cambria" pitchFamily="18" charset="0"/>
              </a:rPr>
              <a:t>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этап </a:t>
            </a:r>
            <a:r>
              <a:rPr lang="ru-RU" sz="2400" b="1" dirty="0" smtClean="0">
                <a:latin typeface="Cambria" pitchFamily="18" charset="0"/>
              </a:rPr>
              <a:t>       Предоставление субсидии</a:t>
            </a:r>
            <a:endParaRPr lang="ru-RU" sz="2400" dirty="0"/>
          </a:p>
        </p:txBody>
      </p:sp>
      <p:pic>
        <p:nvPicPr>
          <p:cNvPr id="4098" name="Picture 2" descr="http://gmpr48.ru/idb/asis/hqhbvcvu0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50112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27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73016"/>
            <a:ext cx="8136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r"/>
            <a:endParaRPr lang="ru-RU" sz="2400" b="1" dirty="0" smtClean="0"/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 smtClean="0">
                <a:latin typeface="Cambria" pitchFamily="18" charset="0"/>
              </a:rPr>
              <a:t>VI</a:t>
            </a:r>
            <a:r>
              <a:rPr lang="ru-RU" sz="2400" b="1" dirty="0" smtClean="0">
                <a:latin typeface="Cambria" pitchFamily="18" charset="0"/>
              </a:rPr>
              <a:t>II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этап     Реализация проекта</a:t>
            </a:r>
          </a:p>
          <a:p>
            <a:pPr algn="ctr"/>
            <a:endParaRPr lang="ru-RU" sz="2400" b="1" dirty="0">
              <a:latin typeface="Cambria" pitchFamily="18" charset="0"/>
            </a:endParaRPr>
          </a:p>
          <a:p>
            <a:pPr algn="ctr"/>
            <a:r>
              <a:rPr lang="ru-RU" dirty="0">
                <a:latin typeface="Cambria" pitchFamily="18" charset="0"/>
              </a:rPr>
              <a:t>Органы местного самоуправления проводят конкурсный отбор подрядчиков на выполнение работ/оказание услуг в соответствии с Федеральным законом № 44-ФЗ. 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static9.depositphotos.com/1228953/1153/i/950/depositphotos_11530825-stock-photo-project-pla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9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Words>203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17</cp:revision>
  <dcterms:created xsi:type="dcterms:W3CDTF">2018-04-12T01:07:49Z</dcterms:created>
  <dcterms:modified xsi:type="dcterms:W3CDTF">2019-06-24T13:29:08Z</dcterms:modified>
</cp:coreProperties>
</file>