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9"/>
  </p:notesMasterIdLst>
  <p:sldIdLst>
    <p:sldId id="300" r:id="rId2"/>
    <p:sldId id="296" r:id="rId3"/>
    <p:sldId id="263" r:id="rId4"/>
    <p:sldId id="295" r:id="rId5"/>
    <p:sldId id="266" r:id="rId6"/>
    <p:sldId id="267" r:id="rId7"/>
    <p:sldId id="301" r:id="rId8"/>
  </p:sldIdLst>
  <p:sldSz cx="9144000" cy="6858000" type="screen4x3"/>
  <p:notesSz cx="6669088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4" y="-2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F5CF1F-E49F-47FF-A5D9-B1EB70C7D097}" type="doc">
      <dgm:prSet loTypeId="urn:microsoft.com/office/officeart/2005/8/layout/list1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4B73DE0-32F8-49F1-AC20-49AAA18BBD3A}">
      <dgm:prSet phldrT="[Текст]" custT="1"/>
      <dgm:spPr>
        <a:solidFill>
          <a:srgbClr val="798FEF"/>
        </a:solidFill>
      </dgm:spPr>
      <dgm:t>
        <a:bodyPr/>
        <a:lstStyle/>
        <a:p>
          <a:r>
            <a:rPr lang="ru-RU" sz="1600" dirty="0" smtClean="0">
              <a:latin typeface="+mn-lt"/>
              <a:cs typeface="Times New Roman" pitchFamily="18" charset="0"/>
            </a:rPr>
            <a:t>Ключевые задачи </a:t>
          </a:r>
          <a:endParaRPr lang="ru-RU" sz="1600" dirty="0">
            <a:latin typeface="+mn-lt"/>
            <a:cs typeface="Times New Roman" pitchFamily="18" charset="0"/>
          </a:endParaRPr>
        </a:p>
      </dgm:t>
    </dgm:pt>
    <dgm:pt modelId="{A99717EB-0707-420A-AD7E-3A59E5E69A21}" type="parTrans" cxnId="{5A5E6194-C008-4F37-9A2B-B6570B397773}">
      <dgm:prSet/>
      <dgm:spPr/>
      <dgm:t>
        <a:bodyPr/>
        <a:lstStyle/>
        <a:p>
          <a:endParaRPr lang="ru-RU"/>
        </a:p>
      </dgm:t>
    </dgm:pt>
    <dgm:pt modelId="{4B8FC7DA-5348-4003-A11E-B6DD704AECE0}" type="sibTrans" cxnId="{5A5E6194-C008-4F37-9A2B-B6570B397773}">
      <dgm:prSet/>
      <dgm:spPr/>
      <dgm:t>
        <a:bodyPr/>
        <a:lstStyle/>
        <a:p>
          <a:endParaRPr lang="ru-RU"/>
        </a:p>
      </dgm:t>
    </dgm:pt>
    <dgm:pt modelId="{269377AA-FDAF-4C39-8B74-C06DF0DC7415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Реализация Указов Президента РФ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2CC69758-51B0-487D-9FD3-0FAEB14B66D7}" type="parTrans" cxnId="{C20AE3B4-004B-4844-88C4-0E699AEF7FE4}">
      <dgm:prSet/>
      <dgm:spPr/>
      <dgm:t>
        <a:bodyPr/>
        <a:lstStyle/>
        <a:p>
          <a:endParaRPr lang="ru-RU"/>
        </a:p>
      </dgm:t>
    </dgm:pt>
    <dgm:pt modelId="{4112B08A-6FA1-44C7-811C-52DAE95AEEF4}" type="sibTrans" cxnId="{C20AE3B4-004B-4844-88C4-0E699AEF7FE4}">
      <dgm:prSet/>
      <dgm:spPr/>
      <dgm:t>
        <a:bodyPr/>
        <a:lstStyle/>
        <a:p>
          <a:endParaRPr lang="ru-RU"/>
        </a:p>
      </dgm:t>
    </dgm:pt>
    <dgm:pt modelId="{0BAC5FAB-4B02-4866-8A56-4276214D7CA9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Достижение целей социально-экономического развития Донского сельского поселения Орловского района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633142BF-CA61-40F9-9FC4-8A45CE4D086E}" type="parTrans" cxnId="{E22E8F8C-DF3B-4E64-A4A6-891D4B7F9D70}">
      <dgm:prSet/>
      <dgm:spPr/>
      <dgm:t>
        <a:bodyPr/>
        <a:lstStyle/>
        <a:p>
          <a:endParaRPr lang="ru-RU"/>
        </a:p>
      </dgm:t>
    </dgm:pt>
    <dgm:pt modelId="{A5E6ADF0-0698-41CB-A513-75D6B59C42A2}" type="sibTrans" cxnId="{E22E8F8C-DF3B-4E64-A4A6-891D4B7F9D70}">
      <dgm:prSet/>
      <dgm:spPr/>
      <dgm:t>
        <a:bodyPr/>
        <a:lstStyle/>
        <a:p>
          <a:endParaRPr lang="ru-RU"/>
        </a:p>
      </dgm:t>
    </dgm:pt>
    <dgm:pt modelId="{363C4B64-4271-4C5C-A2D5-81BFE41AF5D6}" type="pres">
      <dgm:prSet presAssocID="{B5F5CF1F-E49F-47FF-A5D9-B1EB70C7D09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763DFF-C08E-4675-861A-6D01FB8DB106}" type="pres">
      <dgm:prSet presAssocID="{A4B73DE0-32F8-49F1-AC20-49AAA18BBD3A}" presName="parentLin" presStyleCnt="0"/>
      <dgm:spPr/>
    </dgm:pt>
    <dgm:pt modelId="{E504CC2F-A816-4B60-9213-A556C22E9A2A}" type="pres">
      <dgm:prSet presAssocID="{A4B73DE0-32F8-49F1-AC20-49AAA18BBD3A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D0021C37-0F45-4058-82C2-A1CF623EA893}" type="pres">
      <dgm:prSet presAssocID="{A4B73DE0-32F8-49F1-AC20-49AAA18BBD3A}" presName="parentText" presStyleLbl="node1" presStyleIdx="0" presStyleCnt="1" custLinFactNeighborX="-7407" custLinFactNeighborY="652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2B2C9E-F1F0-42B8-9D06-DE5D5248B9BF}" type="pres">
      <dgm:prSet presAssocID="{A4B73DE0-32F8-49F1-AC20-49AAA18BBD3A}" presName="negativeSpace" presStyleCnt="0"/>
      <dgm:spPr/>
    </dgm:pt>
    <dgm:pt modelId="{BBD502DB-C157-407E-AE8C-5931A288433A}" type="pres">
      <dgm:prSet presAssocID="{A4B73DE0-32F8-49F1-AC20-49AAA18BBD3A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DB2B779-D2ED-4ADA-A021-7F3D9F303694}" type="presOf" srcId="{A4B73DE0-32F8-49F1-AC20-49AAA18BBD3A}" destId="{E504CC2F-A816-4B60-9213-A556C22E9A2A}" srcOrd="0" destOrd="0" presId="urn:microsoft.com/office/officeart/2005/8/layout/list1"/>
    <dgm:cxn modelId="{E26C63A1-404D-4E16-A91D-FA5BC069DC05}" type="presOf" srcId="{0BAC5FAB-4B02-4866-8A56-4276214D7CA9}" destId="{BBD502DB-C157-407E-AE8C-5931A288433A}" srcOrd="0" destOrd="1" presId="urn:microsoft.com/office/officeart/2005/8/layout/list1"/>
    <dgm:cxn modelId="{C20AE3B4-004B-4844-88C4-0E699AEF7FE4}" srcId="{A4B73DE0-32F8-49F1-AC20-49AAA18BBD3A}" destId="{269377AA-FDAF-4C39-8B74-C06DF0DC7415}" srcOrd="0" destOrd="0" parTransId="{2CC69758-51B0-487D-9FD3-0FAEB14B66D7}" sibTransId="{4112B08A-6FA1-44C7-811C-52DAE95AEEF4}"/>
    <dgm:cxn modelId="{5A5E6194-C008-4F37-9A2B-B6570B397773}" srcId="{B5F5CF1F-E49F-47FF-A5D9-B1EB70C7D097}" destId="{A4B73DE0-32F8-49F1-AC20-49AAA18BBD3A}" srcOrd="0" destOrd="0" parTransId="{A99717EB-0707-420A-AD7E-3A59E5E69A21}" sibTransId="{4B8FC7DA-5348-4003-A11E-B6DD704AECE0}"/>
    <dgm:cxn modelId="{E22E8F8C-DF3B-4E64-A4A6-891D4B7F9D70}" srcId="{A4B73DE0-32F8-49F1-AC20-49AAA18BBD3A}" destId="{0BAC5FAB-4B02-4866-8A56-4276214D7CA9}" srcOrd="1" destOrd="0" parTransId="{633142BF-CA61-40F9-9FC4-8A45CE4D086E}" sibTransId="{A5E6ADF0-0698-41CB-A513-75D6B59C42A2}"/>
    <dgm:cxn modelId="{AD69F7C1-A15B-4E83-97E5-53AABB362AB6}" type="presOf" srcId="{A4B73DE0-32F8-49F1-AC20-49AAA18BBD3A}" destId="{D0021C37-0F45-4058-82C2-A1CF623EA893}" srcOrd="1" destOrd="0" presId="urn:microsoft.com/office/officeart/2005/8/layout/list1"/>
    <dgm:cxn modelId="{75AD7816-AE03-453B-9781-BD933B5DC310}" type="presOf" srcId="{269377AA-FDAF-4C39-8B74-C06DF0DC7415}" destId="{BBD502DB-C157-407E-AE8C-5931A288433A}" srcOrd="0" destOrd="0" presId="urn:microsoft.com/office/officeart/2005/8/layout/list1"/>
    <dgm:cxn modelId="{571720BF-C33E-4902-AE65-D82883D7F247}" type="presOf" srcId="{B5F5CF1F-E49F-47FF-A5D9-B1EB70C7D097}" destId="{363C4B64-4271-4C5C-A2D5-81BFE41AF5D6}" srcOrd="0" destOrd="0" presId="urn:microsoft.com/office/officeart/2005/8/layout/list1"/>
    <dgm:cxn modelId="{D87BDB8B-4654-440C-A8C2-054DF05D8146}" type="presParOf" srcId="{363C4B64-4271-4C5C-A2D5-81BFE41AF5D6}" destId="{2D763DFF-C08E-4675-861A-6D01FB8DB106}" srcOrd="0" destOrd="0" presId="urn:microsoft.com/office/officeart/2005/8/layout/list1"/>
    <dgm:cxn modelId="{CCEA8003-0765-44E7-A15A-00C14A498749}" type="presParOf" srcId="{2D763DFF-C08E-4675-861A-6D01FB8DB106}" destId="{E504CC2F-A816-4B60-9213-A556C22E9A2A}" srcOrd="0" destOrd="0" presId="urn:microsoft.com/office/officeart/2005/8/layout/list1"/>
    <dgm:cxn modelId="{0F360A16-5D15-4A88-B2D1-A5E861B8E982}" type="presParOf" srcId="{2D763DFF-C08E-4675-861A-6D01FB8DB106}" destId="{D0021C37-0F45-4058-82C2-A1CF623EA893}" srcOrd="1" destOrd="0" presId="urn:microsoft.com/office/officeart/2005/8/layout/list1"/>
    <dgm:cxn modelId="{1C0BE841-2B0C-4FD5-AE7B-4F9E15621C95}" type="presParOf" srcId="{363C4B64-4271-4C5C-A2D5-81BFE41AF5D6}" destId="{902B2C9E-F1F0-42B8-9D06-DE5D5248B9BF}" srcOrd="1" destOrd="0" presId="urn:microsoft.com/office/officeart/2005/8/layout/list1"/>
    <dgm:cxn modelId="{F0630988-29A6-4ECD-A198-FA8AB605B4B8}" type="presParOf" srcId="{363C4B64-4271-4C5C-A2D5-81BFE41AF5D6}" destId="{BBD502DB-C157-407E-AE8C-5931A288433A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95805F-8C65-4DEB-AEA4-4FAC78BB6A84}" type="doc">
      <dgm:prSet loTypeId="urn:microsoft.com/office/officeart/2005/8/layout/process1" loCatId="process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049DB7E3-5B37-4AC5-A6BF-F5F76968F0C3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ru-RU" sz="1600" dirty="0" smtClean="0">
              <a:latin typeface="+mn-lt"/>
              <a:cs typeface="Times New Roman" pitchFamily="18" charset="0"/>
            </a:rPr>
            <a:t>Указ Президента РФ от 07.05.2018 </a:t>
          </a:r>
          <a:r>
            <a:rPr lang="en-US" sz="1600" dirty="0" smtClean="0">
              <a:latin typeface="+mn-lt"/>
              <a:cs typeface="Times New Roman" pitchFamily="18" charset="0"/>
            </a:rPr>
            <a:t>N 204</a:t>
          </a:r>
          <a:endParaRPr lang="ru-RU" sz="1600" dirty="0" smtClean="0">
            <a:latin typeface="+mn-lt"/>
            <a:cs typeface="Times New Roman" pitchFamily="18" charset="0"/>
          </a:endParaRPr>
        </a:p>
        <a:p>
          <a:r>
            <a:rPr lang="ru-RU" sz="1600" dirty="0" smtClean="0">
              <a:latin typeface="+mn-lt"/>
              <a:cs typeface="Times New Roman" pitchFamily="18" charset="0"/>
            </a:rPr>
            <a:t>«О национальных целях и стратегических задачах развития Российской Федерации на период до 2024 года»</a:t>
          </a:r>
          <a:endParaRPr lang="ru-RU" sz="1600" dirty="0">
            <a:latin typeface="+mn-lt"/>
            <a:cs typeface="Times New Roman" pitchFamily="18" charset="0"/>
          </a:endParaRPr>
        </a:p>
      </dgm:t>
    </dgm:pt>
    <dgm:pt modelId="{44ECC4CF-DFD6-4A5E-B67E-371E8E9462EA}" type="parTrans" cxnId="{52075446-E4BB-4836-989D-7191D320DBDB}">
      <dgm:prSet/>
      <dgm:spPr/>
      <dgm:t>
        <a:bodyPr/>
        <a:lstStyle/>
        <a:p>
          <a:endParaRPr lang="ru-RU"/>
        </a:p>
      </dgm:t>
    </dgm:pt>
    <dgm:pt modelId="{5DB83BC0-EA22-4814-9A07-FAFCAFF96FB3}" type="sibTrans" cxnId="{52075446-E4BB-4836-989D-7191D320DBDB}">
      <dgm:prSet custT="1"/>
      <dgm:spPr>
        <a:solidFill>
          <a:schemeClr val="accent5"/>
        </a:solidFill>
      </dgm:spPr>
      <dgm:t>
        <a:bodyPr/>
        <a:lstStyle/>
        <a:p>
          <a:r>
            <a:rPr lang="ru-RU" sz="1600" dirty="0" smtClean="0">
              <a:latin typeface="+mn-lt"/>
              <a:cs typeface="Times New Roman" pitchFamily="18" charset="0"/>
            </a:rPr>
            <a:t>Приоритетные цели</a:t>
          </a:r>
          <a:endParaRPr lang="ru-RU" sz="1600" dirty="0">
            <a:latin typeface="+mn-lt"/>
            <a:cs typeface="Times New Roman" pitchFamily="18" charset="0"/>
          </a:endParaRPr>
        </a:p>
      </dgm:t>
    </dgm:pt>
    <dgm:pt modelId="{434858B6-00F6-4895-A3D0-B010B4F79D5D}">
      <dgm:prSet phldrT="[Текст]" custT="1"/>
      <dgm:spPr>
        <a:solidFill>
          <a:srgbClr val="37C991"/>
        </a:solidFill>
      </dgm:spPr>
      <dgm:t>
        <a:bodyPr/>
        <a:lstStyle/>
        <a:p>
          <a:r>
            <a:rPr lang="ru-RU" sz="1500" dirty="0" smtClean="0"/>
            <a:t/>
          </a:r>
          <a:br>
            <a:rPr lang="ru-RU" sz="1500" dirty="0" smtClean="0"/>
          </a:br>
          <a:endParaRPr lang="ru-RU" sz="1800" dirty="0"/>
        </a:p>
      </dgm:t>
    </dgm:pt>
    <dgm:pt modelId="{85413B95-97BE-4BBA-B667-C45EA782D3A2}" type="parTrans" cxnId="{D61634ED-BC40-40AC-9492-754C199475BE}">
      <dgm:prSet/>
      <dgm:spPr/>
      <dgm:t>
        <a:bodyPr/>
        <a:lstStyle/>
        <a:p>
          <a:endParaRPr lang="ru-RU"/>
        </a:p>
      </dgm:t>
    </dgm:pt>
    <dgm:pt modelId="{9C0FE56C-FFFC-4850-A25B-A3F1AFFF736B}" type="sibTrans" cxnId="{D61634ED-BC40-40AC-9492-754C199475BE}">
      <dgm:prSet custFlipHor="1" custScaleX="166692" custScaleY="80238" custLinFactNeighborX="5470" custLinFactNeighborY="-13"/>
      <dgm:spPr/>
      <dgm:t>
        <a:bodyPr/>
        <a:lstStyle/>
        <a:p>
          <a:endParaRPr lang="ru-RU"/>
        </a:p>
      </dgm:t>
    </dgm:pt>
    <dgm:pt modelId="{9FEB4771-AB2B-441E-8DB5-D6FD8D7BD6C7}" type="pres">
      <dgm:prSet presAssocID="{4595805F-8C65-4DEB-AEA4-4FAC78BB6A8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CC5BE02-E85D-48BF-B3B1-BBB17648B4B7}" type="pres">
      <dgm:prSet presAssocID="{049DB7E3-5B37-4AC5-A6BF-F5F76968F0C3}" presName="node" presStyleLbl="node1" presStyleIdx="0" presStyleCnt="2" custScaleX="48067" custScaleY="62875" custLinFactNeighborX="5170" custLinFactNeighborY="1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A74E66-CE1D-4BDD-B13E-A38CE2F4B32E}" type="pres">
      <dgm:prSet presAssocID="{5DB83BC0-EA22-4814-9A07-FAFCAFF96FB3}" presName="sibTrans" presStyleLbl="sibTrans2D1" presStyleIdx="0" presStyleCnt="1" custAng="0" custScaleX="175510" custScaleY="107965" custLinFactNeighborX="-3385" custLinFactNeighborY="6236"/>
      <dgm:spPr/>
      <dgm:t>
        <a:bodyPr/>
        <a:lstStyle/>
        <a:p>
          <a:endParaRPr lang="ru-RU"/>
        </a:p>
      </dgm:t>
    </dgm:pt>
    <dgm:pt modelId="{3159C208-71BE-4337-90A0-5E0D0206E2FF}" type="pres">
      <dgm:prSet presAssocID="{5DB83BC0-EA22-4814-9A07-FAFCAFF96FB3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29215270-C0A3-49A1-9A1B-A9703DE55304}" type="pres">
      <dgm:prSet presAssocID="{434858B6-00F6-4895-A3D0-B010B4F79D5D}" presName="node" presStyleLbl="node1" presStyleIdx="1" presStyleCnt="2" custScaleX="72605" custScaleY="66365" custLinFactNeighborX="8671" custLinFactNeighborY="-24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962498A-60E1-4D27-9F36-BB27A570E6F1}" type="presOf" srcId="{4595805F-8C65-4DEB-AEA4-4FAC78BB6A84}" destId="{9FEB4771-AB2B-441E-8DB5-D6FD8D7BD6C7}" srcOrd="0" destOrd="0" presId="urn:microsoft.com/office/officeart/2005/8/layout/process1"/>
    <dgm:cxn modelId="{9878947C-7E6B-40E4-8B86-F730119C2398}" type="presOf" srcId="{5DB83BC0-EA22-4814-9A07-FAFCAFF96FB3}" destId="{3159C208-71BE-4337-90A0-5E0D0206E2FF}" srcOrd="1" destOrd="0" presId="urn:microsoft.com/office/officeart/2005/8/layout/process1"/>
    <dgm:cxn modelId="{A2154A8C-93DF-47E5-8DE1-8C5755F6557B}" type="presOf" srcId="{049DB7E3-5B37-4AC5-A6BF-F5F76968F0C3}" destId="{4CC5BE02-E85D-48BF-B3B1-BBB17648B4B7}" srcOrd="0" destOrd="0" presId="urn:microsoft.com/office/officeart/2005/8/layout/process1"/>
    <dgm:cxn modelId="{D61634ED-BC40-40AC-9492-754C199475BE}" srcId="{4595805F-8C65-4DEB-AEA4-4FAC78BB6A84}" destId="{434858B6-00F6-4895-A3D0-B010B4F79D5D}" srcOrd="1" destOrd="0" parTransId="{85413B95-97BE-4BBA-B667-C45EA782D3A2}" sibTransId="{9C0FE56C-FFFC-4850-A25B-A3F1AFFF736B}"/>
    <dgm:cxn modelId="{52075446-E4BB-4836-989D-7191D320DBDB}" srcId="{4595805F-8C65-4DEB-AEA4-4FAC78BB6A84}" destId="{049DB7E3-5B37-4AC5-A6BF-F5F76968F0C3}" srcOrd="0" destOrd="0" parTransId="{44ECC4CF-DFD6-4A5E-B67E-371E8E9462EA}" sibTransId="{5DB83BC0-EA22-4814-9A07-FAFCAFF96FB3}"/>
    <dgm:cxn modelId="{C117DBDC-DEA4-4DA5-BE59-29D17AAEC517}" type="presOf" srcId="{434858B6-00F6-4895-A3D0-B010B4F79D5D}" destId="{29215270-C0A3-49A1-9A1B-A9703DE55304}" srcOrd="0" destOrd="0" presId="urn:microsoft.com/office/officeart/2005/8/layout/process1"/>
    <dgm:cxn modelId="{E2A5681B-704A-44D0-8EB8-F1D7FC26C0F0}" type="presOf" srcId="{5DB83BC0-EA22-4814-9A07-FAFCAFF96FB3}" destId="{CBA74E66-CE1D-4BDD-B13E-A38CE2F4B32E}" srcOrd="0" destOrd="0" presId="urn:microsoft.com/office/officeart/2005/8/layout/process1"/>
    <dgm:cxn modelId="{5B21100C-2B8D-48EB-AACF-D0658CFE6CD5}" type="presParOf" srcId="{9FEB4771-AB2B-441E-8DB5-D6FD8D7BD6C7}" destId="{4CC5BE02-E85D-48BF-B3B1-BBB17648B4B7}" srcOrd="0" destOrd="0" presId="urn:microsoft.com/office/officeart/2005/8/layout/process1"/>
    <dgm:cxn modelId="{103944FD-9434-437E-9C9D-DD4047398815}" type="presParOf" srcId="{9FEB4771-AB2B-441E-8DB5-D6FD8D7BD6C7}" destId="{CBA74E66-CE1D-4BDD-B13E-A38CE2F4B32E}" srcOrd="1" destOrd="0" presId="urn:microsoft.com/office/officeart/2005/8/layout/process1"/>
    <dgm:cxn modelId="{46497D0F-EF34-4723-9D93-9A01D21765BA}" type="presParOf" srcId="{CBA74E66-CE1D-4BDD-B13E-A38CE2F4B32E}" destId="{3159C208-71BE-4337-90A0-5E0D0206E2FF}" srcOrd="0" destOrd="0" presId="urn:microsoft.com/office/officeart/2005/8/layout/process1"/>
    <dgm:cxn modelId="{C876E116-6656-47D2-A970-1AFC6F398329}" type="presParOf" srcId="{9FEB4771-AB2B-441E-8DB5-D6FD8D7BD6C7}" destId="{29215270-C0A3-49A1-9A1B-A9703DE55304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D502DB-C157-407E-AE8C-5931A288433A}">
      <dsp:nvSpPr>
        <dsp:cNvPr id="0" name=""/>
        <dsp:cNvSpPr/>
      </dsp:nvSpPr>
      <dsp:spPr>
        <a:xfrm>
          <a:off x="0" y="552775"/>
          <a:ext cx="7776864" cy="15734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571" tIns="770636" rIns="603571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Реализация Указов Президента РФ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Достижение целей социально-экономического развития Донского сельского поселения Орловского района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552775"/>
        <a:ext cx="7776864" cy="1573425"/>
      </dsp:txXfrm>
    </dsp:sp>
    <dsp:sp modelId="{D0021C37-0F45-4058-82C2-A1CF623EA893}">
      <dsp:nvSpPr>
        <dsp:cNvPr id="0" name=""/>
        <dsp:cNvSpPr/>
      </dsp:nvSpPr>
      <dsp:spPr>
        <a:xfrm>
          <a:off x="360041" y="77880"/>
          <a:ext cx="5443804" cy="1092240"/>
        </a:xfrm>
        <a:prstGeom prst="roundRect">
          <a:avLst/>
        </a:prstGeom>
        <a:solidFill>
          <a:srgbClr val="798FEF"/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763" tIns="0" rIns="205763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Ключевые задачи </a:t>
          </a:r>
          <a:endParaRPr lang="ru-RU" sz="1600" kern="1200" dirty="0">
            <a:latin typeface="+mn-lt"/>
            <a:cs typeface="Times New Roman" pitchFamily="18" charset="0"/>
          </a:endParaRPr>
        </a:p>
      </dsp:txBody>
      <dsp:txXfrm>
        <a:off x="413360" y="131199"/>
        <a:ext cx="5337166" cy="9856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C5BE02-E85D-48BF-B3B1-BBB17648B4B7}">
      <dsp:nvSpPr>
        <dsp:cNvPr id="0" name=""/>
        <dsp:cNvSpPr/>
      </dsp:nvSpPr>
      <dsp:spPr>
        <a:xfrm>
          <a:off x="67711" y="216029"/>
          <a:ext cx="2669862" cy="2095420"/>
        </a:xfrm>
        <a:prstGeom prst="roundRect">
          <a:avLst>
            <a:gd name="adj" fmla="val 10000"/>
          </a:avLst>
        </a:prstGeom>
        <a:solidFill>
          <a:schemeClr val="accent5"/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Указ Президента РФ от 07.05.2018 </a:t>
          </a:r>
          <a:r>
            <a:rPr lang="en-US" sz="1600" kern="1200" dirty="0" smtClean="0">
              <a:latin typeface="+mn-lt"/>
              <a:cs typeface="Times New Roman" pitchFamily="18" charset="0"/>
            </a:rPr>
            <a:t>N 204</a:t>
          </a:r>
          <a:endParaRPr lang="ru-RU" sz="1600" kern="1200" dirty="0" smtClean="0">
            <a:latin typeface="+mn-lt"/>
            <a:cs typeface="Times New Roman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«О национальных целях и стратегических задачах развития Российской Федерации на период до 2024 года»</a:t>
          </a:r>
          <a:endParaRPr lang="ru-RU" sz="1600" kern="1200" dirty="0">
            <a:latin typeface="+mn-lt"/>
            <a:cs typeface="Times New Roman" pitchFamily="18" charset="0"/>
          </a:endParaRPr>
        </a:p>
      </dsp:txBody>
      <dsp:txXfrm>
        <a:off x="129084" y="277402"/>
        <a:ext cx="2547116" cy="1972674"/>
      </dsp:txXfrm>
    </dsp:sp>
    <dsp:sp modelId="{CBA74E66-CE1D-4BDD-B13E-A38CE2F4B32E}">
      <dsp:nvSpPr>
        <dsp:cNvPr id="0" name=""/>
        <dsp:cNvSpPr/>
      </dsp:nvSpPr>
      <dsp:spPr>
        <a:xfrm rot="21546441">
          <a:off x="2806432" y="567907"/>
          <a:ext cx="2008181" cy="14872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Приоритетные цели</a:t>
          </a:r>
          <a:endParaRPr lang="ru-RU" sz="1600" kern="1200" dirty="0">
            <a:latin typeface="+mn-lt"/>
            <a:cs typeface="Times New Roman" pitchFamily="18" charset="0"/>
          </a:endParaRPr>
        </a:p>
      </dsp:txBody>
      <dsp:txXfrm>
        <a:off x="2806459" y="868827"/>
        <a:ext cx="1562014" cy="892334"/>
      </dsp:txXfrm>
    </dsp:sp>
    <dsp:sp modelId="{29215270-C0A3-49A1-9A1B-A9703DE55304}">
      <dsp:nvSpPr>
        <dsp:cNvPr id="0" name=""/>
        <dsp:cNvSpPr/>
      </dsp:nvSpPr>
      <dsp:spPr>
        <a:xfrm>
          <a:off x="4896175" y="72024"/>
          <a:ext cx="4032816" cy="2211730"/>
        </a:xfrm>
        <a:prstGeom prst="roundRect">
          <a:avLst>
            <a:gd name="adj" fmla="val 10000"/>
          </a:avLst>
        </a:prstGeom>
        <a:solidFill>
          <a:srgbClr val="37C991"/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/>
          </a:r>
          <a:br>
            <a:rPr lang="ru-RU" sz="1500" kern="1200" dirty="0" smtClean="0"/>
          </a:br>
          <a:endParaRPr lang="ru-RU" sz="1800" kern="1200" dirty="0"/>
        </a:p>
      </dsp:txBody>
      <dsp:txXfrm>
        <a:off x="4960954" y="136803"/>
        <a:ext cx="3903258" cy="20821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83A7D-4E75-4ADD-899A-33029C779FF4}" type="datetimeFigureOut">
              <a:rPr lang="ru-RU" smtClean="0"/>
              <a:pPr/>
              <a:t>26.01.2021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4C11C-7F54-4DD1-AAD5-EEB34FD51BB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4239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572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новый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955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НОВЫЕ ЦИФРЫ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808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6036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7340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D498F7-B7EE-461A-B5C1-5BD47CA15534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26.01.2021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6AA00EB-120E-4A73-BF49-F2FF72C562F6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6765F6-082A-467E-91F0-594766DC446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26.01.2021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4E0319-4005-4E71-8877-6514BCDA0A7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977E83-EA08-4D9D-AACC-0F2A089A074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26.01.2021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F4BF5A-CDCA-4ABB-802A-443D3237E0A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1F65B473-999B-4FA7-9E65-B12FCABB75E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26.01.2021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7C97F8C-7B70-469F-99BD-22916FD5926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CEF813-B8F0-4DB6-877F-B9BFA9DEE652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26.01.2021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EF5C8-DA30-4A4F-8BEB-F6AD1DBF843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2D24EA-A5EE-44FC-8109-203593FB0CB6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26.01.2021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F80F2B-8F70-47D5-B4A4-39A6E29FEEE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06A56E-A333-4C61-8E08-8611FFD624D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DC0CA8-4552-4DBA-83EF-D5FE054F3EA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26.01.2021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798106-BE66-4603-8AB4-C630BA99F0A9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26.01.2021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B80F07-01D7-46F6-93BF-7E85D5443A7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60E73E-393A-4B9B-AB30-D385CE0F7136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26.01.2021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1510F-C643-4AA0-8380-EABBD49AD4D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B13FBD0E-FCE8-463A-8858-F1741EC2A107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26.01.2021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3BE658A-C51F-4CE5-A014-80C429963A1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94ACB9-6B1B-4733-8D06-528C1D05A3B4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26.01.2021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AC2272D-6230-46C0-B6E2-18597520D0E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F73A47-0D46-4241-BFFF-87763C757D7A}" type="datetime1">
              <a:rPr lang="ru-RU" smtClean="0">
                <a:solidFill>
                  <a:srgbClr val="C0504D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26.01.2021</a:t>
            </a:fld>
            <a:endParaRPr lang="en-US" dirty="0">
              <a:solidFill>
                <a:srgbClr val="C0504D"/>
              </a:solidFill>
              <a:latin typeface="Arial" charset="0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C0504D"/>
              </a:solidFill>
              <a:latin typeface="Arial" charset="0"/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0BB7F5-791E-4F5A-B069-A20C241651E3}" type="slidenum">
              <a:rPr lang="ru-RU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latin typeface="Arial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789040"/>
            <a:ext cx="8964488" cy="306896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/>
            <a:r>
              <a:rPr lang="ru-RU" sz="2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</a:t>
            </a:r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юджет  </a:t>
            </a:r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Донского сельского поселения Орловского района</a:t>
            </a:r>
          </a:p>
          <a:p>
            <a:pPr algn="ctr" eaLnBrk="1" hangingPunct="1"/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на 20</a:t>
            </a:r>
            <a:r>
              <a:rPr lang="en-US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2</a:t>
            </a:r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1 год и на плановый период </a:t>
            </a:r>
          </a:p>
          <a:p>
            <a:pPr algn="ctr" eaLnBrk="1" hangingPunct="1"/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2022 и 2023 годов</a:t>
            </a:r>
          </a:p>
          <a:p>
            <a:pPr algn="ctr" eaLnBrk="1" hangingPunct="1"/>
            <a:endParaRPr lang="ru-RU" sz="33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980728"/>
            <a:ext cx="8458200" cy="1470025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eaLnBrk="1" hangingPunct="1">
              <a:defRPr/>
            </a:pP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4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Администрация Донского сельского поселения Орловского района</a:t>
            </a:r>
            <a:r>
              <a:rPr lang="ru-RU" sz="26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ru-RU" sz="26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ru-RU" sz="4500" b="1" spc="150" dirty="0" smtClean="0">
              <a:ln w="11430"/>
              <a:solidFill>
                <a:srgbClr val="FF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2636912"/>
            <a:ext cx="7161576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4008" algn="ctr">
              <a:spcBef>
                <a:spcPts val="300"/>
              </a:spcBef>
              <a:buClr>
                <a:srgbClr val="9BBB59"/>
              </a:buClr>
              <a:defRPr/>
            </a:pPr>
            <a:r>
              <a:rPr lang="en-US" sz="33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~ </a:t>
            </a:r>
            <a:r>
              <a:rPr lang="ru-RU" sz="33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БЮДЖЕТ  ДЛЯ  ГРАЖДАН</a:t>
            </a:r>
            <a:r>
              <a:rPr lang="en-US" sz="33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~</a:t>
            </a:r>
            <a:endParaRPr lang="ru-RU" sz="3300" b="1" dirty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58661224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03648" y="1484784"/>
            <a:ext cx="6120680" cy="720080"/>
          </a:xfrm>
          <a:prstGeom prst="roundRect">
            <a:avLst/>
          </a:prstGeom>
          <a:solidFill>
            <a:schemeClr val="accent1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400" b="1" dirty="0" smtClean="0">
                <a:solidFill>
                  <a:prstClr val="white"/>
                </a:solidFill>
                <a:cs typeface="Times New Roman" pitchFamily="18" charset="0"/>
              </a:rPr>
              <a:t>Утверждены постановлением Администрации Донского сельского поселения  от 28.10.2020 № 116</a:t>
            </a:r>
            <a:endParaRPr lang="ru-RU" sz="1400" b="1" dirty="0">
              <a:solidFill>
                <a:prstClr val="white"/>
              </a:solidFill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D34B4108-8E3B-4090-B5EB-83F9AF377A90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направления бюджетной и налоговой политики Донского сельского поселения Орловского района на 2021-2023 годы</a:t>
            </a:r>
            <a:endParaRPr lang="ru-RU" sz="18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93232103"/>
              </p:ext>
            </p:extLst>
          </p:nvPr>
        </p:nvGraphicFramePr>
        <p:xfrm>
          <a:off x="755576" y="4725144"/>
          <a:ext cx="7776864" cy="21328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Схема 9"/>
          <p:cNvGraphicFramePr/>
          <p:nvPr/>
        </p:nvGraphicFramePr>
        <p:xfrm>
          <a:off x="107504" y="2276872"/>
          <a:ext cx="8928992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148064" y="2420888"/>
            <a:ext cx="37444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prstClr val="white"/>
                </a:solidFill>
                <a:cs typeface="Times New Roman" pitchFamily="18" charset="0"/>
              </a:rPr>
              <a:t>Обеспечение сбалансированности и устойчивости бюджетной системы</a:t>
            </a:r>
          </a:p>
          <a:p>
            <a:pPr indent="18097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prstClr val="white"/>
                </a:solidFill>
                <a:cs typeface="Times New Roman" pitchFamily="18" charset="0"/>
              </a:rPr>
              <a:t>Экономический рост</a:t>
            </a:r>
          </a:p>
          <a:p>
            <a:pPr marL="180975" indent="-18097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prstClr val="white"/>
                </a:solidFill>
                <a:cs typeface="Times New Roman" pitchFamily="18" charset="0"/>
              </a:rPr>
              <a:t>Повышение уровня жизни граждан</a:t>
            </a:r>
          </a:p>
        </p:txBody>
      </p:sp>
    </p:spTree>
    <p:extLst>
      <p:ext uri="{BB962C8B-B14F-4D97-AF65-F5344CB8AC3E}">
        <p14:creationId xmlns:p14="http://schemas.microsoft.com/office/powerpoint/2010/main" val="21317489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7C97F8C-7B70-469F-99BD-22916FD59261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76123"/>
            <a:ext cx="8229600" cy="79208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характеристики бюджета Донского сельского поселения Орловского района  </a:t>
            </a:r>
            <a:b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2021-2023 годы</a:t>
            </a:r>
            <a:endParaRPr lang="ru-RU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57818" y="260648"/>
            <a:ext cx="357190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9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flipV="1">
            <a:off x="251520" y="980728"/>
            <a:ext cx="12241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230370"/>
              </p:ext>
            </p:extLst>
          </p:nvPr>
        </p:nvGraphicFramePr>
        <p:xfrm>
          <a:off x="971600" y="1849820"/>
          <a:ext cx="7704856" cy="3758829"/>
        </p:xfrm>
        <a:graphic>
          <a:graphicData uri="http://schemas.openxmlformats.org/drawingml/2006/table">
            <a:tbl>
              <a:tblPr/>
              <a:tblGrid>
                <a:gridCol w="2016224"/>
                <a:gridCol w="2044459"/>
                <a:gridCol w="1872208"/>
                <a:gridCol w="1771965"/>
              </a:tblGrid>
              <a:tr h="888939">
                <a:tc>
                  <a:txBody>
                    <a:bodyPr/>
                    <a:lstStyle/>
                    <a:p>
                      <a:pPr indent="-68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Показатель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Бюджет</a:t>
                      </a:r>
                      <a:endParaRPr kumimoji="0" lang="ru-RU" sz="1600" b="1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2021 год </a:t>
                      </a: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Бюджет</a:t>
                      </a:r>
                      <a:endParaRPr kumimoji="0" lang="ru-RU" sz="1600" b="1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2022 год </a:t>
                      </a: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Бюджет</a:t>
                      </a:r>
                      <a:endParaRPr kumimoji="0" lang="ru-RU" sz="1600" b="1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2023 год </a:t>
                      </a: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98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</a:t>
                      </a:r>
                      <a:r>
                        <a:rPr lang="ru-RU" sz="1600" b="1" dirty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Доходы, всего</a:t>
                      </a:r>
                      <a:endParaRPr lang="ru-RU" sz="1600" dirty="0">
                        <a:solidFill>
                          <a:srgbClr val="0066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7650,4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6219,7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6263,4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Безвозмездные поступления из областного</a:t>
                      </a:r>
                      <a:r>
                        <a:rPr lang="ru-RU" sz="1600" baseline="0" dirty="0" smtClean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бюджета</a:t>
                      </a:r>
                      <a:endParaRPr lang="ru-RU" sz="1600" dirty="0">
                        <a:solidFill>
                          <a:srgbClr val="0066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-6858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4845,8</a:t>
                      </a:r>
                      <a:endParaRPr kumimoji="0" lang="ru-RU" sz="1600" b="1" kern="1200" dirty="0" smtClean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3290,7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3213,6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89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II</a:t>
                      </a:r>
                      <a:r>
                        <a:rPr lang="ru-RU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Расходы, всего</a:t>
                      </a:r>
                      <a:endParaRPr lang="ru-RU" sz="1600" dirty="0">
                        <a:solidFill>
                          <a:srgbClr val="0033CC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7650,4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6219,7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6263,4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6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III</a:t>
                      </a:r>
                      <a:r>
                        <a:rPr lang="ru-RU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</a:t>
                      </a:r>
                      <a:r>
                        <a:rPr lang="ru-RU" sz="1600" b="1" dirty="0" smtClean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Дефицит, Профицит</a:t>
                      </a:r>
                      <a:endParaRPr lang="ru-RU" sz="1600" dirty="0">
                        <a:solidFill>
                          <a:srgbClr val="0033CC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baseline="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-140,0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baseline="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-140,3</a:t>
                      </a:r>
                      <a:endParaRPr kumimoji="0" lang="ru-RU" sz="1600" b="1" kern="1200" baseline="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146,6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7600301" y="1606779"/>
            <a:ext cx="1296145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sz="1050" b="1" dirty="0" smtClean="0">
                <a:solidFill>
                  <a:prstClr val="black"/>
                </a:solidFill>
                <a:latin typeface="Arial" charset="0"/>
              </a:rPr>
              <a:t>Тыс. </a:t>
            </a:r>
            <a:r>
              <a:rPr lang="ru-RU" sz="1050" b="1" dirty="0">
                <a:solidFill>
                  <a:prstClr val="black"/>
                </a:solidFill>
                <a:latin typeface="Arial" charset="0"/>
              </a:rPr>
              <a:t>рублей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25CCA8-A029-4ACE-A2F9-2618B1ED791E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5"/>
            <a:ext cx="8229600" cy="165618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Структура налоговых и неналоговых доходов бюджета ДОНСКОГО СЕЛЬСКОГО ПОСЕЛЕНИЯ</a:t>
            </a:r>
            <a:b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</a:b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Орловского района  в 2021  году</a:t>
            </a:r>
            <a:endParaRPr lang="ru-RU" sz="2400" dirty="0"/>
          </a:p>
        </p:txBody>
      </p:sp>
      <p:graphicFrame>
        <p:nvGraphicFramePr>
          <p:cNvPr id="113666" name="Содержимое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558315"/>
              </p:ext>
            </p:extLst>
          </p:nvPr>
        </p:nvGraphicFramePr>
        <p:xfrm>
          <a:off x="142875" y="2071688"/>
          <a:ext cx="8562975" cy="372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84" name="Лист" r:id="rId3" imgW="8541953" imgH="3711015" progId="Excel.Sheet.8">
                  <p:embed/>
                </p:oleObj>
              </mc:Choice>
              <mc:Fallback>
                <p:oleObj name="Лист" r:id="rId3" imgW="8541953" imgH="3711015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2071688"/>
                        <a:ext cx="8562975" cy="372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016" y="500041"/>
            <a:ext cx="8856984" cy="5249912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  <p:graphicFrame>
        <p:nvGraphicFramePr>
          <p:cNvPr id="12" name="Содержимое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7968519"/>
              </p:ext>
            </p:extLst>
          </p:nvPr>
        </p:nvGraphicFramePr>
        <p:xfrm>
          <a:off x="629863" y="1844824"/>
          <a:ext cx="8352928" cy="3044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1800200"/>
                <a:gridCol w="2016224"/>
                <a:gridCol w="2160240"/>
              </a:tblGrid>
              <a:tr h="891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Наименование</a:t>
                      </a:r>
                      <a:endParaRPr kumimoji="0" lang="ru-RU" sz="1500" b="1" i="0" u="none" strike="noStrike" kern="1200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2021 </a:t>
                      </a: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год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(проект)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2022 </a:t>
                      </a: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год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(проект)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2023 </a:t>
                      </a: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год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(проект)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9280"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cs typeface="Arial" pitchFamily="34" charset="0"/>
                        </a:rPr>
                        <a:t>Безвозмездные поступления*)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rgbClr val="3333C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4845,8</a:t>
                      </a:r>
                      <a:endParaRPr kumimoji="0" lang="ru-RU" sz="16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rgbClr val="3333CC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3290,7</a:t>
                      </a:r>
                      <a:endParaRPr kumimoji="0" lang="ru-RU" sz="16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rgbClr val="3333CC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3213,6</a:t>
                      </a:r>
                      <a:endParaRPr kumimoji="0" lang="ru-RU" sz="16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rgbClr val="3333CC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7760"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из них: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652">
                <a:tc>
                  <a:txBody>
                    <a:bodyPr/>
                    <a:lstStyle/>
                    <a:p>
                      <a:pPr marL="108000" algn="ctr" fontAlgn="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Дотации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4146,1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2893,5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2812,8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6092">
                <a:tc>
                  <a:txBody>
                    <a:bodyPr/>
                    <a:lstStyle/>
                    <a:p>
                      <a:pPr marL="108000" algn="ctr" fontAlgn="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Субвенции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00000"/>
                        </a:lnSpc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96,3</a:t>
                      </a:r>
                      <a:endParaRPr kumimoji="0" lang="ru-RU" sz="16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97,2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100,8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8699">
                <a:tc>
                  <a:txBody>
                    <a:bodyPr/>
                    <a:lstStyle/>
                    <a:p>
                      <a:pPr marL="108000" algn="ctr" fontAlgn="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Иные межбюджетные трансферты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00000"/>
                        </a:lnSpc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603,4</a:t>
                      </a:r>
                      <a:endParaRPr kumimoji="0" lang="ru-RU" sz="16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300,0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300,0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Номер слайда 1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D34B4108-8E3B-4090-B5EB-83F9AF377A90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0" y="836712"/>
            <a:ext cx="9144000" cy="504056"/>
          </a:xfrm>
        </p:spPr>
        <p:txBody>
          <a:bodyPr>
            <a:noAutofit/>
          </a:bodyPr>
          <a:lstStyle/>
          <a:p>
            <a:pPr marL="85725" algn="ctr">
              <a:defRPr/>
            </a:pPr>
            <a:r>
              <a:rPr lang="ru-RU" sz="25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Безвозмездные поступления из областного бюджета</a:t>
            </a:r>
            <a:endParaRPr lang="ru-RU" sz="25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Заголовок 7"/>
          <p:cNvSpPr txBox="1">
            <a:spLocks/>
          </p:cNvSpPr>
          <p:nvPr/>
        </p:nvSpPr>
        <p:spPr bwMode="auto">
          <a:xfrm>
            <a:off x="6983760" y="1340768"/>
            <a:ext cx="216024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 eaLnBrk="0" hangingPunct="0">
              <a:defRPr/>
            </a:pPr>
            <a:r>
              <a:rPr lang="ru-RU" sz="1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16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00694" y="260649"/>
            <a:ext cx="34290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9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276556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251520" y="995214"/>
            <a:ext cx="8460432" cy="707886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приоритеты и подходы к формированию расходов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юджета Донского сельского поселения Орловского района на 2021-2023 годы</a:t>
            </a:r>
            <a:endParaRPr lang="ru-RU" sz="2000" b="1" dirty="0">
              <a:solidFill>
                <a:schemeClr val="tx2">
                  <a:lumMod val="75000"/>
                </a:schemeClr>
              </a:solidFill>
              <a:effectLst>
                <a:outerShdw sx="1000" sy="1000" algn="ctr" rotWithShape="0">
                  <a:srgbClr val="000000">
                    <a:alpha val="55000"/>
                  </a:srgbClr>
                </a:outerShdw>
              </a:effectLst>
            </a:endParaRP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gray">
          <a:xfrm>
            <a:off x="395536" y="2492896"/>
            <a:ext cx="8316416" cy="2016224"/>
          </a:xfrm>
          <a:prstGeom prst="rect">
            <a:avLst/>
          </a:prstGeom>
          <a:gradFill flip="none" rotWithShape="1">
            <a:gsLst>
              <a:gs pos="0">
                <a:srgbClr val="FF6699">
                  <a:gamma/>
                  <a:tint val="0"/>
                  <a:invGamma/>
                  <a:alpha val="0"/>
                </a:srgbClr>
              </a:gs>
              <a:gs pos="100000">
                <a:srgbClr val="FF6699"/>
              </a:gs>
            </a:gsLst>
            <a:lin ang="10800000" scaled="1"/>
            <a:tileRect/>
          </a:gradFill>
          <a:ln>
            <a:noFill/>
          </a:ln>
          <a:effectLst/>
        </p:spPr>
        <p:txBody>
          <a:bodyPr wrap="none" anchor="ctr"/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Увеличение расходов на заработную плату низкооплачиваемых работников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связи с доведением минимального размера оплаты труда до величины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прожиточного минимума трудоспособного населения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20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 году до </a:t>
            </a:r>
            <a:r>
              <a:rPr lang="ru-RU" sz="1600" b="1" smtClean="0">
                <a:latin typeface="Times New Roman" pitchFamily="18" charset="0"/>
                <a:cs typeface="Times New Roman" pitchFamily="18" charset="0"/>
              </a:rPr>
              <a:t>12 792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рублей 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Номер слайда 3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D34B4108-8E3B-4090-B5EB-83F9AF377A90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43" name="Rectangle 10"/>
          <p:cNvSpPr>
            <a:spLocks noChangeArrowheads="1"/>
          </p:cNvSpPr>
          <p:nvPr/>
        </p:nvSpPr>
        <p:spPr bwMode="gray">
          <a:xfrm>
            <a:off x="395536" y="4941168"/>
            <a:ext cx="7776864" cy="1728192"/>
          </a:xfrm>
          <a:prstGeom prst="rect">
            <a:avLst/>
          </a:prstGeom>
          <a:gradFill flip="none" rotWithShape="1">
            <a:gsLst>
              <a:gs pos="97000">
                <a:srgbClr val="CC99FF">
                  <a:shade val="30000"/>
                  <a:satMod val="115000"/>
                  <a:alpha val="0"/>
                </a:srgbClr>
              </a:gs>
              <a:gs pos="50000">
                <a:srgbClr val="CC99FF">
                  <a:shade val="67500"/>
                  <a:satMod val="115000"/>
                </a:srgbClr>
              </a:gs>
              <a:gs pos="100000">
                <a:srgbClr val="CC99FF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solidFill>
              <a:schemeClr val="accent4">
                <a:alpha val="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tIns="36000" anchor="ctr"/>
          <a:lstStyle/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Принятие</a:t>
            </a:r>
            <a:r>
              <a:rPr lang="ru-RU" sz="1600" dirty="0" smtClean="0"/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мер по недопущению снижения достигнутых ранее показателей 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уровня оплаты труда категорий работников социальной сферы, определенных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указах Президента Российской Федерации 2012 года, а также сохранению уровня, установленного в этих указах</a:t>
            </a:r>
            <a:endParaRPr lang="en-US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7704000" y="4941168"/>
            <a:ext cx="1116472" cy="1368152"/>
            <a:chOff x="2016" y="1920"/>
            <a:chExt cx="1680" cy="168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</p:grpSpPr>
        <p:sp>
          <p:nvSpPr>
            <p:cNvPr id="50" name="Oval 13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solidFill>
              <a:srgbClr val="CC66FF"/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1" name="Freeform 14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93B1FD"/>
                </a:gs>
              </a:gsLst>
              <a:lin ang="5400000" scaled="1"/>
            </a:gra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46" name="Заголовок 1"/>
          <p:cNvSpPr txBox="1">
            <a:spLocks/>
          </p:cNvSpPr>
          <p:nvPr/>
        </p:nvSpPr>
        <p:spPr>
          <a:xfrm>
            <a:off x="7623448" y="908724"/>
            <a:ext cx="1520552" cy="440433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6" name="Group 12"/>
          <p:cNvGrpSpPr>
            <a:grpSpLocks/>
          </p:cNvGrpSpPr>
          <p:nvPr/>
        </p:nvGrpSpPr>
        <p:grpSpPr bwMode="auto">
          <a:xfrm>
            <a:off x="7272000" y="2780928"/>
            <a:ext cx="1260000" cy="1453536"/>
            <a:chOff x="2016" y="1920"/>
            <a:chExt cx="1680" cy="168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</p:grpSpPr>
        <p:sp>
          <p:nvSpPr>
            <p:cNvPr id="39" name="Oval 13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solidFill>
              <a:srgbClr val="FF99CC"/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4" name="Freeform 14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solidFill>
              <a:srgbClr val="EFB3F0"/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95003314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6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34574" y="2282819"/>
            <a:ext cx="4474852" cy="3054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7C97F8C-7B70-469F-99BD-22916FD59261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831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1240</TotalTime>
  <Words>322</Words>
  <Application>Microsoft Office PowerPoint</Application>
  <PresentationFormat>Экран (4:3)</PresentationFormat>
  <Paragraphs>97</Paragraphs>
  <Slides>7</Slides>
  <Notes>5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Бумажная</vt:lpstr>
      <vt:lpstr>Лист Microsoft Excel 97-2003</vt:lpstr>
      <vt:lpstr> Администрация Донского сельского поселения Орловского района </vt:lpstr>
      <vt:lpstr>Основные направления бюджетной и налоговой политики Донского сельского поселения Орловского района на 2021-2023 годы</vt:lpstr>
      <vt:lpstr>Основные характеристики бюджета Донского сельского поселения Орловского района   на 2021-2023 годы</vt:lpstr>
      <vt:lpstr>Структура налоговых и неналоговых доходов бюджета ДОНСКОГО СЕЛЬСКОГО ПОСЕЛЕНИЯ Орловского района  в 2021  году</vt:lpstr>
      <vt:lpstr>Безвозмездные поступления из областного бюджета</vt:lpstr>
      <vt:lpstr>Презентация PowerPoint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финансов Ростовской области</dc:title>
  <dc:creator>Yureva_AD</dc:creator>
  <cp:lastModifiedBy>user</cp:lastModifiedBy>
  <cp:revision>94</cp:revision>
  <dcterms:created xsi:type="dcterms:W3CDTF">2018-11-09T14:42:42Z</dcterms:created>
  <dcterms:modified xsi:type="dcterms:W3CDTF">2021-01-26T09:55:26Z</dcterms:modified>
</cp:coreProperties>
</file>