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94" r:id="rId5"/>
    <p:sldId id="288" r:id="rId6"/>
    <p:sldId id="293" r:id="rId7"/>
    <p:sldId id="289" r:id="rId8"/>
    <p:sldId id="263" r:id="rId9"/>
    <p:sldId id="265" r:id="rId10"/>
    <p:sldId id="272" r:id="rId11"/>
    <p:sldId id="274" r:id="rId1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2" autoAdjust="0"/>
    <p:restoredTop sz="94570" autoAdjust="0"/>
  </p:normalViewPr>
  <p:slideViewPr>
    <p:cSldViewPr>
      <p:cViewPr>
        <p:scale>
          <a:sx n="66" d="100"/>
          <a:sy n="66" d="100"/>
        </p:scale>
        <p:origin x="-2334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8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43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000000"/>
          </a:solidFill>
          <a:prstDash val="solid"/>
        </a:ln>
      </c:spPr>
    </c:sideWall>
    <c:backWall>
      <c:spPr>
        <a:noFill/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2035306334371769E-2"/>
          <c:y val="0.10638297872340426"/>
          <c:w val="0.90758047767393568"/>
          <c:h val="0.77446808510638288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00FFFF"/>
            </a:solidFill>
            <a:ln w="16467">
              <a:solidFill>
                <a:srgbClr val="000000"/>
              </a:solidFill>
              <a:prstDash val="solid"/>
            </a:ln>
          </c:spPr>
          <c:invertIfNegative val="1"/>
          <c:dLbls>
            <c:dLbl>
              <c:idx val="0"/>
              <c:layout>
                <c:manualLayout>
                  <c:x val="1.4718943680758767E-2"/>
                  <c:y val="1.2932893275693452E-2"/>
                </c:manualLayout>
              </c:layout>
              <c:showVal val="1"/>
            </c:dLbl>
            <c:dLbl>
              <c:idx val="1"/>
              <c:layout>
                <c:manualLayout>
                  <c:x val="1.7856137275869058E-3"/>
                  <c:y val="4.5881447453489391E-2"/>
                </c:manualLayout>
              </c:layout>
              <c:showVal val="1"/>
            </c:dLbl>
            <c:dLbl>
              <c:idx val="2"/>
              <c:layout>
                <c:manualLayout>
                  <c:x val="-6.994155411296242E-3"/>
                  <c:y val="4.1852784615244776E-2"/>
                </c:manualLayout>
              </c:layout>
              <c:showVal val="1"/>
            </c:dLbl>
            <c:dLbl>
              <c:idx val="3"/>
              <c:layout>
                <c:manualLayout>
                  <c:x val="1.6417270606456053E-2"/>
                  <c:y val="-1.4443598485224205E-2"/>
                </c:manualLayout>
              </c:layout>
              <c:showVal val="1"/>
            </c:dLbl>
            <c:dLbl>
              <c:idx val="4"/>
              <c:layout>
                <c:manualLayout>
                  <c:x val="6.5990798684036778E-3"/>
                  <c:y val="-3.5603372160963036E-2"/>
                </c:manualLayout>
              </c:layout>
              <c:showVal val="1"/>
            </c:dLbl>
            <c:numFmt formatCode="#,##0.0" sourceLinked="0"/>
            <c:spPr>
              <a:noFill/>
              <a:ln w="32934">
                <a:noFill/>
              </a:ln>
            </c:spPr>
            <c:txPr>
              <a:bodyPr/>
              <a:lstStyle/>
              <a:p>
                <a:pPr>
                  <a:defRPr sz="1361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Sheet1!$B$1:$F$1</c:f>
              <c:strCache>
                <c:ptCount val="5"/>
                <c:pt idx="0">
                  <c:v>Факт 2013</c:v>
                </c:pt>
                <c:pt idx="1">
                  <c:v>факт 2014</c:v>
                </c:pt>
                <c:pt idx="2">
                  <c:v>Прогноз 2015</c:v>
                </c:pt>
                <c:pt idx="3">
                  <c:v>Прогноз 2016</c:v>
                </c:pt>
                <c:pt idx="4">
                  <c:v>Прогноз 2017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8174.6</c:v>
                </c:pt>
                <c:pt idx="1">
                  <c:v>15397.7</c:v>
                </c:pt>
                <c:pt idx="2" formatCode="0.0">
                  <c:v>8354.6</c:v>
                </c:pt>
                <c:pt idx="3">
                  <c:v>7890.5</c:v>
                </c:pt>
                <c:pt idx="4">
                  <c:v>7122.4</c:v>
                </c:pt>
              </c:numCache>
            </c:numRef>
          </c:val>
          <c:shape val="cylinder"/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16467">
                    <a:solidFill>
                      <a:srgbClr val="000000"/>
                    </a:solidFill>
                    <a:prstDash val="solid"/>
                  </a:ln>
                </c14:spPr>
              </c14:invertSolidFillFmt>
            </c:ext>
          </c:extLst>
        </c:ser>
        <c:dLbls/>
        <c:gapDepth val="0"/>
        <c:shape val="box"/>
        <c:axId val="93899776"/>
        <c:axId val="94941952"/>
        <c:axId val="0"/>
      </c:bar3DChart>
      <c:catAx>
        <c:axId val="93899776"/>
        <c:scaling>
          <c:orientation val="minMax"/>
        </c:scaling>
        <c:axPos val="b"/>
        <c:numFmt formatCode="General" sourceLinked="1"/>
        <c:tickLblPos val="low"/>
        <c:spPr>
          <a:ln w="411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9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4941952"/>
        <c:crosses val="autoZero"/>
        <c:auto val="1"/>
        <c:lblAlgn val="ctr"/>
        <c:lblOffset val="100"/>
        <c:tickLblSkip val="1"/>
        <c:tickMarkSkip val="1"/>
      </c:catAx>
      <c:valAx>
        <c:axId val="94941952"/>
        <c:scaling>
          <c:orientation val="minMax"/>
        </c:scaling>
        <c:axPos val="l"/>
        <c:majorGridlines>
          <c:spPr>
            <a:ln w="4117">
              <a:solidFill>
                <a:srgbClr val="000000"/>
              </a:solidFill>
              <a:prstDash val="sysDash"/>
            </a:ln>
          </c:spPr>
        </c:majorGridlines>
        <c:numFmt formatCode="#,##0" sourceLinked="0"/>
        <c:tickLblPos val="nextTo"/>
        <c:spPr>
          <a:ln w="411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99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3899776"/>
        <c:crosses val="autoZero"/>
        <c:crossBetween val="between"/>
      </c:valAx>
      <c:spPr>
        <a:noFill/>
        <a:ln w="32934">
          <a:noFill/>
        </a:ln>
      </c:spPr>
    </c:plotArea>
    <c:legend>
      <c:legendPos val="t"/>
      <c:layout>
        <c:manualLayout>
          <c:xMode val="edge"/>
          <c:yMode val="edge"/>
          <c:x val="0.43509865005192105"/>
          <c:y val="4.2553191489361712E-3"/>
          <c:w val="0.15368639667705092"/>
          <c:h val="7.4468085106382989E-2"/>
        </c:manualLayout>
      </c:layout>
      <c:spPr>
        <a:noFill/>
        <a:ln w="4117">
          <a:solidFill>
            <a:srgbClr val="000000"/>
          </a:solidFill>
          <a:prstDash val="solid"/>
        </a:ln>
      </c:spPr>
      <c:txPr>
        <a:bodyPr/>
        <a:lstStyle/>
        <a:p>
          <a:pPr>
            <a:defRPr sz="1102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556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473684210526316"/>
          <c:y val="7.9365079365079361E-2"/>
          <c:w val="0.87263157894736842"/>
          <c:h val="0.68518518518518523"/>
        </c:manualLayout>
      </c:layout>
      <c:barChart>
        <c:barDir val="col"/>
        <c:grouping val="clustered"/>
        <c:ser>
          <c:idx val="1"/>
          <c:order val="0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25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Лист2!$A$7:$D$7</c:f>
              <c:numCache>
                <c:formatCode>General</c:formatCode>
                <c:ptCount val="4"/>
                <c:pt idx="0">
                  <c:v>4123.4000000000005</c:v>
                </c:pt>
                <c:pt idx="1">
                  <c:v>3212.1</c:v>
                </c:pt>
                <c:pt idx="2">
                  <c:v>3518</c:v>
                </c:pt>
                <c:pt idx="3">
                  <c:v>3385.5</c:v>
                </c:pt>
              </c:numCache>
            </c:numRef>
          </c:val>
        </c:ser>
        <c:dLbls>
          <c:showVal val="1"/>
        </c:dLbls>
        <c:axId val="96400512"/>
        <c:axId val="96402816"/>
      </c:barChart>
      <c:catAx>
        <c:axId val="964005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годы</a:t>
                </a:r>
              </a:p>
            </c:rich>
          </c:tx>
          <c:layout>
            <c:manualLayout>
              <c:xMode val="edge"/>
              <c:yMode val="edge"/>
              <c:x val="0.52105263157894732"/>
              <c:y val="0.8783068783068784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6402816"/>
        <c:crosses val="autoZero"/>
        <c:auto val="1"/>
        <c:lblAlgn val="ctr"/>
        <c:lblOffset val="100"/>
        <c:tickLblSkip val="1"/>
        <c:tickMarkSkip val="1"/>
      </c:catAx>
      <c:valAx>
        <c:axId val="9640281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1.4736842105263159E-2"/>
              <c:y val="0.2962962962962962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25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9640051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0.03525</cdr:x>
      <cdr:y>0.02275</cdr:y>
    </cdr:from>
    <cdr:to>
      <cdr:x>0.134</cdr:x>
      <cdr:y>0.10475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5556" y="67897"/>
          <a:ext cx="603861" cy="2447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36576" tIns="27432" rIns="36576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850" b="0" i="0" u="none" strike="noStrike" baseline="0">
              <a:solidFill>
                <a:srgbClr val="000000"/>
              </a:solidFill>
              <a:latin typeface="Arial Cyr"/>
              <a:cs typeface="Arial Cyr"/>
            </a:rPr>
            <a:t>тыс. руб.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A0A26-2005-445A-B623-46D62ED1CC99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88862-E2EF-4CE7-9DA6-C07AB531D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9506A-CCA1-44A4-A5A2-33C84AF59940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F7B99-C089-4425-9DD9-AB0562EBCF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C5837-821F-43C3-AC20-8AB63A8F0911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3179-279E-45DB-ACAF-7E89E2CCF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C3344-246B-4B3D-9097-74BA9BA8B94C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DF93C-E02C-4562-A949-EA647AE138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65B95-F20A-4FC5-9940-D0E850B80E6C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7BEA-162C-4662-BF76-921777451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582A5-04E3-4CEF-84BA-C22DC5D2DC28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0748F-3035-43FF-9CD8-DCE8A87A6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1CAF8-F00A-4D92-B3A7-8DFAF3D80C0A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E6625-DC16-421C-8C09-9BF39F529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F2E73-13C9-4529-AD66-A087308D2E1B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D9785-69E2-4DCB-B00B-B3363486F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17B52-F5B5-4362-B3B7-AF437B9581F3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61186-6C3B-4120-91F8-D64DF682F7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3EBAF-DBD2-438F-BE4A-73996231C4FE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809D6-C22E-440C-B369-B8E1DBF38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81C7D-37CE-4201-9BF2-989628C8D26B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EC28-9468-40B1-AEB6-9FE94D913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B76C-19AF-47A4-BA41-58E8BC8BA1C3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B6CC4-7F77-47C0-B734-0254C77CD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17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44A0CC-067F-432D-96CE-52DA2C183C22}" type="datetimeFigureOut">
              <a:rPr lang="ru-RU"/>
              <a:pPr>
                <a:defRPr/>
              </a:pPr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DA5CBA-F420-498B-A4AA-AC8B98079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8569325" cy="792163"/>
          </a:xfrm>
        </p:spPr>
        <p:txBody>
          <a:bodyPr>
            <a:noAutofit/>
          </a:bodyPr>
          <a:lstStyle/>
          <a:p>
            <a:pPr eaLnBrk="1" hangingPunct="1"/>
            <a:r>
              <a:rPr lang="ru-RU" sz="2400" b="1" dirty="0" smtClean="0">
                <a:solidFill>
                  <a:srgbClr val="558ED5"/>
                </a:solidFill>
              </a:rPr>
              <a:t>Бюджет </a:t>
            </a:r>
            <a:r>
              <a:rPr lang="ru-RU" sz="2400" b="1" dirty="0" smtClean="0">
                <a:solidFill>
                  <a:srgbClr val="558ED5"/>
                </a:solidFill>
              </a:rPr>
              <a:t/>
            </a:r>
            <a:br>
              <a:rPr lang="ru-RU" sz="2400" b="1" dirty="0" smtClean="0">
                <a:solidFill>
                  <a:srgbClr val="558ED5"/>
                </a:solidFill>
              </a:rPr>
            </a:br>
            <a:r>
              <a:rPr lang="ru-RU" sz="2400" b="1" dirty="0" smtClean="0">
                <a:solidFill>
                  <a:srgbClr val="558ED5"/>
                </a:solidFill>
              </a:rPr>
              <a:t>Донского сельского поселения на 2015 год и плановый период 2016 и 2017 годов направлен на решение следующих ключевых задач: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1484313"/>
            <a:ext cx="8569325" cy="5041900"/>
          </a:xfrm>
        </p:spPr>
        <p:txBody>
          <a:bodyPr/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1)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2) повышение эффективности бюджетной политики, в том числе за счет роста эффективности бюджетных расходов;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3) соответствие финансовых возможностей  Донского сельского поселения ключевым направлениям развития;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4) повышение роли бюджетной политики для поддержки экономического роста;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5) повышение прозрачности и открытости бюджетного процесса.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Заголовок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7761288" cy="792163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hlink"/>
                </a:solidFill>
              </a:rPr>
              <a:t>Структура муниципальных программ Донского сельского поселения на 2015 год</a:t>
            </a:r>
          </a:p>
        </p:txBody>
      </p:sp>
      <p:graphicFrame>
        <p:nvGraphicFramePr>
          <p:cNvPr id="61968" name="Group 5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7265849"/>
              </p:ext>
            </p:extLst>
          </p:nvPr>
        </p:nvGraphicFramePr>
        <p:xfrm>
          <a:off x="250825" y="1052513"/>
          <a:ext cx="8353425" cy="5446080"/>
        </p:xfrm>
        <a:graphic>
          <a:graphicData uri="http://schemas.openxmlformats.org/drawingml/2006/table">
            <a:tbl>
              <a:tblPr/>
              <a:tblGrid>
                <a:gridCol w="6580188"/>
                <a:gridCol w="944562"/>
                <a:gridCol w="828675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Донского сельского поселения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тыс.руб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общественного порядка и противодействие преступности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и туризма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1753,8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 и рациональное природопользование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978,9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13,18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Энергоэффективность и развитие энергетики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политика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муниципальными финансами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3069,5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41,32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качественными жилищно-коммунальными услугами населения и благоустройства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1351,2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18,19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7428,5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2000" b="1" dirty="0" smtClean="0">
                <a:solidFill>
                  <a:srgbClr val="254061"/>
                </a:solidFill>
                <a:latin typeface="Times New Roman" pitchFamily="18" charset="0"/>
              </a:rPr>
              <a:t>Расходы бюджета  Донского сельского поселения, формируемые в рамках муниципальных программ  Донского сельского поселения, и непрограммные расходы</a:t>
            </a:r>
          </a:p>
        </p:txBody>
      </p:sp>
      <p:sp>
        <p:nvSpPr>
          <p:cNvPr id="3" name="Овал 2"/>
          <p:cNvSpPr/>
          <p:nvPr/>
        </p:nvSpPr>
        <p:spPr>
          <a:xfrm>
            <a:off x="611188" y="1916113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cs typeface="Arial" charset="0"/>
              </a:rPr>
              <a:t>7276,2 </a:t>
            </a:r>
            <a:r>
              <a:rPr lang="ru-RU" dirty="0" err="1">
                <a:solidFill>
                  <a:srgbClr val="FFFFFF"/>
                </a:solidFill>
                <a:cs typeface="Arial" charset="0"/>
              </a:rPr>
              <a:t>тыс.рублей</a:t>
            </a: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cs typeface="Arial" charset="0"/>
              </a:rPr>
              <a:t>6803,3</a:t>
            </a: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/>
            <a:r>
              <a:rPr lang="ru-RU" dirty="0" err="1">
                <a:solidFill>
                  <a:srgbClr val="FFFFFF"/>
                </a:solidFill>
                <a:cs typeface="Arial" charset="0"/>
              </a:rPr>
              <a:t>тыс.рублей</a:t>
            </a: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cs typeface="Arial" charset="0"/>
              </a:rPr>
              <a:t>6178,2</a:t>
            </a:r>
            <a:endParaRPr lang="ru-RU" dirty="0">
              <a:solidFill>
                <a:srgbClr val="FFFFFF"/>
              </a:solidFill>
              <a:cs typeface="Arial" charset="0"/>
            </a:endParaRPr>
          </a:p>
          <a:p>
            <a:pPr algn="ctr"/>
            <a:r>
              <a:rPr lang="ru-RU" dirty="0" err="1">
                <a:solidFill>
                  <a:srgbClr val="FFFFFF"/>
                </a:solidFill>
                <a:cs typeface="Arial" charset="0"/>
              </a:rPr>
              <a:t>тыс.рублей</a:t>
            </a: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1078,4тыс.руб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.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1087,2 </a:t>
            </a:r>
            <a:r>
              <a:rPr lang="ru-RU" sz="1600" dirty="0" err="1">
                <a:solidFill>
                  <a:srgbClr val="FFFFFF"/>
                </a:solidFill>
                <a:cs typeface="Arial" charset="0"/>
              </a:rPr>
              <a:t>тыс.руб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.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1266,4 </a:t>
            </a:r>
            <a:r>
              <a:rPr lang="ru-RU" sz="1600" dirty="0" err="1">
                <a:solidFill>
                  <a:srgbClr val="FFFFFF"/>
                </a:solidFill>
                <a:cs typeface="Arial" charset="0"/>
              </a:rPr>
              <a:t>тыс.руб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.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498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72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5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63499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719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6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63500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719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7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63501" name="TextBox 16"/>
          <p:cNvSpPr txBox="1">
            <a:spLocks noChangeArrowheads="1"/>
          </p:cNvSpPr>
          <p:nvPr/>
        </p:nvSpPr>
        <p:spPr bwMode="auto">
          <a:xfrm>
            <a:off x="1116013" y="6165850"/>
            <a:ext cx="727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- </a:t>
            </a:r>
            <a:r>
              <a:rPr lang="ru-RU" sz="1600" dirty="0">
                <a:latin typeface="Calibri" pitchFamily="34" charset="0"/>
              </a:rPr>
              <a:t>непрограммные расходы бюджета </a:t>
            </a:r>
            <a:r>
              <a:rPr lang="ru-RU" sz="1600" dirty="0" smtClean="0">
                <a:latin typeface="Calibri" pitchFamily="34" charset="0"/>
              </a:rPr>
              <a:t> Донского </a:t>
            </a:r>
            <a:r>
              <a:rPr lang="ru-RU" sz="1600" dirty="0">
                <a:latin typeface="Calibri" pitchFamily="34" charset="0"/>
              </a:rPr>
              <a:t>сельского поселения</a:t>
            </a:r>
          </a:p>
        </p:txBody>
      </p:sp>
      <p:sp>
        <p:nvSpPr>
          <p:cNvPr id="63502" name="TextBox 17"/>
          <p:cNvSpPr txBox="1">
            <a:spLocks noChangeArrowheads="1"/>
          </p:cNvSpPr>
          <p:nvPr/>
        </p:nvSpPr>
        <p:spPr bwMode="auto">
          <a:xfrm>
            <a:off x="1258888" y="5300663"/>
            <a:ext cx="7273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- </a:t>
            </a:r>
            <a:r>
              <a:rPr lang="ru-RU" sz="1600" dirty="0">
                <a:latin typeface="Calibri" pitchFamily="34" charset="0"/>
              </a:rPr>
              <a:t>расходы бюджета </a:t>
            </a:r>
            <a:r>
              <a:rPr lang="ru-RU" sz="1600" dirty="0" smtClean="0">
                <a:latin typeface="Calibri" pitchFamily="34" charset="0"/>
              </a:rPr>
              <a:t> Донского </a:t>
            </a:r>
            <a:r>
              <a:rPr lang="ru-RU" sz="1600" dirty="0">
                <a:latin typeface="Calibri" pitchFamily="34" charset="0"/>
              </a:rPr>
              <a:t>сельского поселения, формируемые в рамках муниципальных программ </a:t>
            </a:r>
            <a:r>
              <a:rPr lang="ru-RU" sz="1600" dirty="0" smtClean="0">
                <a:latin typeface="Calibri" pitchFamily="34" charset="0"/>
              </a:rPr>
              <a:t> Донского </a:t>
            </a:r>
            <a:r>
              <a:rPr lang="ru-RU" sz="1600" dirty="0">
                <a:latin typeface="Calibri" pitchFamily="34" charset="0"/>
              </a:rPr>
              <a:t>сельского поселения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>
            <a:noAutofit/>
          </a:bodyPr>
          <a:lstStyle/>
          <a:p>
            <a:pPr eaLnBrk="1" hangingPunct="1"/>
            <a:r>
              <a:rPr lang="ru-RU" sz="1800" b="1" dirty="0" smtClean="0">
                <a:solidFill>
                  <a:srgbClr val="17375E"/>
                </a:solidFill>
              </a:rPr>
              <a:t>Основные параметры проекта бюджета  Донского сельского поселения</a:t>
            </a:r>
            <a:r>
              <a:rPr lang="ru-RU" sz="1800" dirty="0" smtClean="0">
                <a:solidFill>
                  <a:srgbClr val="17375E"/>
                </a:solidFill>
              </a:rPr>
              <a:t/>
            </a:r>
            <a:br>
              <a:rPr lang="ru-RU" sz="1800" dirty="0" smtClean="0">
                <a:solidFill>
                  <a:srgbClr val="17375E"/>
                </a:solidFill>
              </a:rPr>
            </a:br>
            <a:r>
              <a:rPr lang="ru-RU" sz="1800" b="1" dirty="0" smtClean="0">
                <a:solidFill>
                  <a:srgbClr val="17375E"/>
                </a:solidFill>
              </a:rPr>
              <a:t>«О бюджете на 2015 год и на плановый период 2016 и 2017 годов»</a:t>
            </a:r>
            <a:r>
              <a:rPr lang="en-US" sz="2000" b="1" dirty="0" smtClean="0">
                <a:solidFill>
                  <a:srgbClr val="17375E"/>
                </a:solidFill>
              </a:rPr>
              <a:t/>
            </a:r>
            <a:br>
              <a:rPr lang="en-US" sz="2000" b="1" dirty="0" smtClean="0">
                <a:solidFill>
                  <a:srgbClr val="17375E"/>
                </a:solidFill>
              </a:rPr>
            </a:br>
            <a:r>
              <a:rPr lang="ru-RU" sz="1600" dirty="0" smtClean="0"/>
              <a:t>(тыс. рублей)</a:t>
            </a:r>
            <a:endParaRPr lang="ru-RU" sz="1600" dirty="0" smtClean="0">
              <a:solidFill>
                <a:srgbClr val="17375E"/>
              </a:solidFill>
            </a:endParaRPr>
          </a:p>
        </p:txBody>
      </p:sp>
      <p:graphicFrame>
        <p:nvGraphicFramePr>
          <p:cNvPr id="15566" name="Group 20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5497461"/>
              </p:ext>
            </p:extLst>
          </p:nvPr>
        </p:nvGraphicFramePr>
        <p:xfrm>
          <a:off x="539552" y="1124744"/>
          <a:ext cx="7488832" cy="5127943"/>
        </p:xfrm>
        <a:graphic>
          <a:graphicData uri="http://schemas.openxmlformats.org/drawingml/2006/table">
            <a:tbl>
              <a:tblPr/>
              <a:tblGrid>
                <a:gridCol w="1512168"/>
                <a:gridCol w="1512168"/>
                <a:gridCol w="1440160"/>
                <a:gridCol w="1368152"/>
                <a:gridCol w="1656184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43E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43E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43E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2017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№77 от 23.12.2014 года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№76 от 23.12.2014 года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Собрания депутатов №76 от 23.12.2014 года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Собрания депутатов №76 от 23.12.2014 года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 Доходы, всего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14643,5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8354,6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7890,5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7122,44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4123,4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3212,1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3518,0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3385,5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10520,1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5142,5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4372,5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3736,9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II.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Расходы, всего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14914,7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8354,6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7890,5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7444,6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III.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Дефицит (-), профицит (+)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-271,2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-322,2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Источники финансирования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300" b="1" dirty="0" smtClean="0">
                <a:solidFill>
                  <a:srgbClr val="558ED5"/>
                </a:solidFill>
              </a:rPr>
              <a:t>Объем безвозмездных поступлений в бюджет </a:t>
            </a:r>
            <a:r>
              <a:rPr lang="ru-RU" sz="2300" b="1" dirty="0" smtClean="0">
                <a:solidFill>
                  <a:srgbClr val="558ED5"/>
                </a:solidFill>
                <a:latin typeface="Arial" charset="0"/>
              </a:rPr>
              <a:t>Донского сельского поселения </a:t>
            </a:r>
            <a:r>
              <a:rPr lang="ru-RU" sz="2300" b="1" dirty="0" smtClean="0">
                <a:solidFill>
                  <a:srgbClr val="558ED5"/>
                </a:solidFill>
              </a:rPr>
              <a:t>Орловского района</a:t>
            </a:r>
          </a:p>
        </p:txBody>
      </p:sp>
      <p:graphicFrame>
        <p:nvGraphicFramePr>
          <p:cNvPr id="15463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8111012"/>
              </p:ext>
            </p:extLst>
          </p:nvPr>
        </p:nvGraphicFramePr>
        <p:xfrm>
          <a:off x="179388" y="1557338"/>
          <a:ext cx="8641084" cy="4498977"/>
        </p:xfrm>
        <a:graphic>
          <a:graphicData uri="http://schemas.openxmlformats.org/drawingml/2006/table">
            <a:tbl>
              <a:tblPr/>
              <a:tblGrid>
                <a:gridCol w="1944687"/>
                <a:gridCol w="1655837"/>
                <a:gridCol w="1092126"/>
                <a:gridCol w="1284287"/>
                <a:gridCol w="1368003"/>
                <a:gridCol w="1296144"/>
              </a:tblGrid>
              <a:tr h="8890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 (первоначальный бюджет)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2016 год (первоначальный бюджет)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2017 год                                  (первоначальный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бюджет)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тыс.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рублей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темп роста 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темп роста 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5142,5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4372,5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3736,9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4461,8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3691,0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3058,4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95,5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614,6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hlink"/>
                </a:solidFill>
              </a:rPr>
              <a:t>Доходы бюджета  Донского сельского поселения Орловского района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2295224"/>
              </p:ext>
            </p:extLst>
          </p:nvPr>
        </p:nvGraphicFramePr>
        <p:xfrm>
          <a:off x="806450" y="1238250"/>
          <a:ext cx="7962900" cy="483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Динамика налоговых и неналоговых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Донского сельского поселения  Орловского района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1-план 2014 год</a:t>
            </a:r>
            <a:br>
              <a:rPr lang="ru-RU" sz="1600" dirty="0" smtClean="0"/>
            </a:br>
            <a:r>
              <a:rPr lang="ru-RU" sz="1600" dirty="0" smtClean="0"/>
              <a:t>2-план 2015 год</a:t>
            </a:r>
            <a:br>
              <a:rPr lang="ru-RU" sz="1600" dirty="0" smtClean="0"/>
            </a:br>
            <a:r>
              <a:rPr lang="ru-RU" sz="1600" dirty="0" smtClean="0"/>
              <a:t>3-план 2016 год</a:t>
            </a:r>
            <a:br>
              <a:rPr lang="ru-RU" sz="1600" dirty="0" smtClean="0"/>
            </a:br>
            <a:r>
              <a:rPr lang="ru-RU" sz="1600" dirty="0" smtClean="0"/>
              <a:t>4-план 2017 год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503947"/>
              </p:ext>
            </p:extLst>
          </p:nvPr>
        </p:nvGraphicFramePr>
        <p:xfrm>
          <a:off x="1403648" y="2348880"/>
          <a:ext cx="6184900" cy="364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600" b="1" dirty="0" smtClean="0">
                <a:solidFill>
                  <a:srgbClr val="C00000"/>
                </a:solidFill>
              </a:rPr>
              <a:t/>
            </a:r>
            <a:br>
              <a:rPr lang="ru-RU" sz="2600" b="1" dirty="0" smtClean="0">
                <a:solidFill>
                  <a:srgbClr val="C00000"/>
                </a:solidFill>
              </a:rPr>
            </a:br>
            <a:r>
              <a:rPr lang="ru-RU" sz="2600" b="1" dirty="0" smtClean="0">
                <a:solidFill>
                  <a:srgbClr val="C00000"/>
                </a:solidFill>
              </a:rPr>
              <a:t>Безвозмездные поступления в бюджет  Донского сельского поселения</a:t>
            </a:r>
            <a:br>
              <a:rPr lang="ru-RU" sz="2600" b="1" dirty="0" smtClean="0">
                <a:solidFill>
                  <a:srgbClr val="C00000"/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400" b="1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en-US" sz="1400" dirty="0" smtClean="0"/>
              <a:t>							(</a:t>
            </a:r>
            <a:r>
              <a:rPr lang="ru-RU" sz="1400" b="1" dirty="0" err="1" smtClean="0">
                <a:solidFill>
                  <a:srgbClr val="002060"/>
                </a:solidFill>
              </a:rPr>
              <a:t>тыс.рублей</a:t>
            </a:r>
            <a:r>
              <a:rPr lang="en-US" sz="1400" b="1" dirty="0" smtClean="0">
                <a:solidFill>
                  <a:srgbClr val="002060"/>
                </a:solidFill>
              </a:rPr>
              <a:t>)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  <p:graphicFrame>
        <p:nvGraphicFramePr>
          <p:cNvPr id="6146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2921286"/>
              </p:ext>
            </p:extLst>
          </p:nvPr>
        </p:nvGraphicFramePr>
        <p:xfrm>
          <a:off x="1331913" y="1412875"/>
          <a:ext cx="6465887" cy="4872038"/>
        </p:xfrm>
        <a:graphic>
          <a:graphicData uri="http://schemas.openxmlformats.org/presentationml/2006/ole">
            <p:oleObj spid="_x0000_s6154" name="Лист" r:id="rId3" imgW="8064522" imgH="607695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поступлений земельного налога в бюджет  Донского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8091057"/>
              </p:ext>
            </p:extLst>
          </p:nvPr>
        </p:nvGraphicFramePr>
        <p:xfrm>
          <a:off x="1409700" y="1817688"/>
          <a:ext cx="6227763" cy="4435475"/>
        </p:xfrm>
        <a:graphic>
          <a:graphicData uri="http://schemas.openxmlformats.org/presentationml/2006/ole">
            <p:oleObj spid="_x0000_s4106" name="Лист" r:id="rId3" imgW="8559755" imgH="609604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Динамика расходов бюджета  Донского сельского поселения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1600" dirty="0" smtClean="0"/>
              <a:t>							</a:t>
            </a:r>
            <a:r>
              <a:rPr lang="ru-RU" sz="1600" b="1" dirty="0" smtClean="0">
                <a:solidFill>
                  <a:srgbClr val="002060"/>
                </a:solidFill>
              </a:rPr>
              <a:t>(тыс. рублей)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2111594"/>
              </p:ext>
            </p:extLst>
          </p:nvPr>
        </p:nvGraphicFramePr>
        <p:xfrm>
          <a:off x="1125538" y="1920875"/>
          <a:ext cx="6813550" cy="4483100"/>
        </p:xfrm>
        <a:graphic>
          <a:graphicData uri="http://schemas.openxmlformats.org/presentationml/2006/ole">
            <p:oleObj spid="_x0000_s29706" name="Лист" r:id="rId3" imgW="7740661" imgH="5092766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100" b="1" dirty="0" smtClean="0">
                <a:solidFill>
                  <a:srgbClr val="C00000"/>
                </a:solidFill>
              </a:rPr>
              <a:t>Расходы бюджета  Донского сельского поселения в 2015 году</a:t>
            </a:r>
            <a:r>
              <a:rPr lang="ru-RU" sz="2100" dirty="0" smtClean="0">
                <a:solidFill>
                  <a:srgbClr val="C00000"/>
                </a:solidFill>
              </a:rPr>
              <a:t/>
            </a:r>
            <a:br>
              <a:rPr lang="ru-RU" sz="2100" dirty="0" smtClean="0">
                <a:solidFill>
                  <a:srgbClr val="C00000"/>
                </a:solidFill>
              </a:rPr>
            </a:br>
            <a:r>
              <a:rPr lang="ru-RU" sz="2100" b="1" dirty="0" smtClean="0">
                <a:solidFill>
                  <a:srgbClr val="C00000"/>
                </a:solidFill>
              </a:rPr>
              <a:t>8354,6 </a:t>
            </a:r>
            <a:r>
              <a:rPr lang="ru-RU" sz="2100" b="1" dirty="0" err="1" smtClean="0">
                <a:solidFill>
                  <a:srgbClr val="C00000"/>
                </a:solidFill>
              </a:rPr>
              <a:t>тыс.рублей</a:t>
            </a:r>
            <a:endParaRPr lang="ru-RU" sz="21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55555826"/>
              </p:ext>
            </p:extLst>
          </p:nvPr>
        </p:nvGraphicFramePr>
        <p:xfrm>
          <a:off x="442913" y="1225550"/>
          <a:ext cx="8234362" cy="4900613"/>
        </p:xfrm>
        <a:graphic>
          <a:graphicData uri="http://schemas.openxmlformats.org/presentationml/2006/ole">
            <p:oleObj spid="_x0000_s31754" name="Лист" r:id="rId3" imgW="8439094" imgH="5022879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457</Words>
  <Application>Microsoft Office PowerPoint</Application>
  <PresentationFormat>Экран (4:3)</PresentationFormat>
  <Paragraphs>155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Лист</vt:lpstr>
      <vt:lpstr>Бюджет  Донского сельского поселения на 2015 год и плановый период 2016 и 2017 годов направлен на решение следующих ключевых задач:</vt:lpstr>
      <vt:lpstr>Основные параметры проекта бюджета  Донского сельского поселения «О бюджете на 2015 год и на плановый период 2016 и 2017 годов» (тыс. рублей)</vt:lpstr>
      <vt:lpstr>Объем безвозмездных поступлений в бюджет Донского сельского поселения Орловского района</vt:lpstr>
      <vt:lpstr>Доходы бюджета  Донского сельского поселения Орловского района</vt:lpstr>
      <vt:lpstr>    Динамика налоговых и неналоговых доходов бюджета Донского сельского поселения  Орловского района          (тыс. рублей) 1-план 2014 год 2-план 2015 год 3-план 2016 год 4-план 2017 год   </vt:lpstr>
      <vt:lpstr> Безвозмездные поступления в бюджет  Донского сельского поселения           (тыс.рублей) </vt:lpstr>
      <vt:lpstr>Динамика поступлений земельного налога в бюджет  Донского сельского поселения        (тыс. рублей)</vt:lpstr>
      <vt:lpstr>Динамика расходов бюджета  Донского сельского поселения        (тыс. рублей)</vt:lpstr>
      <vt:lpstr>Расходы бюджета  Донского сельского поселения в 2015 году 8354,6 тыс.рублей</vt:lpstr>
      <vt:lpstr>Структура муниципальных программ Донского сельского поселения на 2015 год</vt:lpstr>
      <vt:lpstr>Расходы бюджета  Донского сельского поселения, формируемые в рамках муниципальных программ  Донского сельского поселения, и непрограммные расходы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140</cp:revision>
  <dcterms:created xsi:type="dcterms:W3CDTF">2012-10-21T15:40:11Z</dcterms:created>
  <dcterms:modified xsi:type="dcterms:W3CDTF">2015-05-14T10:56:09Z</dcterms:modified>
</cp:coreProperties>
</file>