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1"/>
  </p:notesMasterIdLst>
  <p:sldIdLst>
    <p:sldId id="293" r:id="rId2"/>
    <p:sldId id="288" r:id="rId3"/>
    <p:sldId id="287" r:id="rId4"/>
    <p:sldId id="292" r:id="rId5"/>
    <p:sldId id="289" r:id="rId6"/>
    <p:sldId id="290" r:id="rId7"/>
    <p:sldId id="263" r:id="rId8"/>
    <p:sldId id="265" r:id="rId9"/>
    <p:sldId id="29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15" autoAdjust="0"/>
    <p:restoredTop sz="86408" autoAdjust="0"/>
  </p:normalViewPr>
  <p:slideViewPr>
    <p:cSldViewPr>
      <p:cViewPr>
        <p:scale>
          <a:sx n="70" d="100"/>
          <a:sy n="70" d="100"/>
        </p:scale>
        <p:origin x="-130" y="-12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6EDCD8-1DD7-4D71-9D4C-FEB41739DBF9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7838D-4D62-44F3-9BE0-F8C5B3870A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372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7838D-4D62-44F3-9BE0-F8C5B3870A6C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454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7838D-4D62-44F3-9BE0-F8C5B3870A6C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89561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7838D-4D62-44F3-9BE0-F8C5B3870A6C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672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C8F249-69BF-4C4B-81EA-116272D3C53E}" type="datetimeFigureOut">
              <a:rPr lang="ru-RU" smtClean="0"/>
              <a:pPr>
                <a:defRPr/>
              </a:pPr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F85812-64E1-43BA-84A8-D9A5398F8D7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6379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9F1EEE-1E3B-459C-87CE-AAC4DD2BF2D4}" type="datetimeFigureOut">
              <a:rPr lang="ru-RU" smtClean="0"/>
              <a:pPr>
                <a:defRPr/>
              </a:pPr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3CE908-183E-4520-B3A8-2DC95FFFDD1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0264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9F514A-1EB0-4F65-A01F-E6C6D0B3281D}" type="datetimeFigureOut">
              <a:rPr lang="ru-RU" smtClean="0"/>
              <a:pPr>
                <a:defRPr/>
              </a:pPr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6B66C9-932A-4A50-873E-DA290A0C06D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363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48E87D-BCA4-430F-8916-6E52607485E9}" type="datetimeFigureOut">
              <a:rPr lang="ru-RU" smtClean="0"/>
              <a:pPr>
                <a:defRPr/>
              </a:pPr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0BB196-DF6D-4E4E-B738-3FD7EB91B4E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7579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C826FA-F448-410B-8B2A-4FD8FD59518F}" type="datetimeFigureOut">
              <a:rPr lang="ru-RU" smtClean="0"/>
              <a:pPr>
                <a:defRPr/>
              </a:pPr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24D732-3532-4F5B-861F-E3C387A49D1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568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289760-2BF6-449A-88C8-6539F8158463}" type="datetimeFigureOut">
              <a:rPr lang="ru-RU" smtClean="0"/>
              <a:pPr>
                <a:defRPr/>
              </a:pPr>
              <a:t>16.02.2017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5EEE69-BD5C-4337-BDD1-B17E5B5B322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024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D09FF2-EF30-44BF-9412-D56EE59103AA}" type="datetimeFigureOut">
              <a:rPr lang="ru-RU" smtClean="0"/>
              <a:pPr>
                <a:defRPr/>
              </a:pPr>
              <a:t>16.02.2017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A77B51-1C5D-4873-99FF-AB0B385FF77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1832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F5573C-3249-4226-9E9E-A0A170B5C9A4}" type="datetimeFigureOut">
              <a:rPr lang="ru-RU" smtClean="0"/>
              <a:pPr>
                <a:defRPr/>
              </a:pPr>
              <a:t>16.02.2017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7E0512-2672-4CFB-93C1-220E9316742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8289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95523C-5B50-4344-A793-C26B6AA42852}" type="datetimeFigureOut">
              <a:rPr lang="ru-RU" smtClean="0"/>
              <a:pPr>
                <a:defRPr/>
              </a:pPr>
              <a:t>16.02.2017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2552C1-0B12-4D05-8CC5-68CDF56035D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881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81D47D-FFD9-413E-A098-FBED309F047B}" type="datetimeFigureOut">
              <a:rPr lang="ru-RU" smtClean="0"/>
              <a:pPr>
                <a:defRPr/>
              </a:pPr>
              <a:t>16.02.2017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FF9B99-89B0-443B-BB1F-52EB5F7E467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658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845730-10BB-40B8-AC97-FECF0C841AED}" type="datetimeFigureOut">
              <a:rPr lang="ru-RU" smtClean="0"/>
              <a:pPr>
                <a:defRPr/>
              </a:pPr>
              <a:t>16.02.2017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39E00-57C3-4D47-B8C2-A4759428968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648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C804A47-D552-4270-97B3-BC3227E2BBE4}" type="datetimeFigureOut">
              <a:rPr lang="ru-RU" smtClean="0"/>
              <a:pPr>
                <a:defRPr/>
              </a:pPr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8B222F4-959D-4ED4-9369-5594565CE4D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2236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_____Microsoft_Excel_97-20031.xls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_____Microsoft_Excel_97-20032.xls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oleObject" Target="../embeddings/_____Microsoft_Excel_97-20033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emf"/><Relationship Id="rId4" Type="http://schemas.openxmlformats.org/officeDocument/2006/relationships/oleObject" Target="../embeddings/_____Microsoft_Excel_97-20034.xls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5.emf"/><Relationship Id="rId5" Type="http://schemas.openxmlformats.org/officeDocument/2006/relationships/oleObject" Target="../embeddings/_____Microsoft_Excel_97-20035.xls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6.emf"/><Relationship Id="rId5" Type="http://schemas.openxmlformats.org/officeDocument/2006/relationships/oleObject" Target="../embeddings/_____Microsoft_Excel_97-20036.xls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750" y="188913"/>
            <a:ext cx="8064500" cy="1727200"/>
          </a:xfrm>
          <a:ln>
            <a:solidFill>
              <a:schemeClr val="accent3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ru-RU" sz="2500" dirty="0" smtClean="0">
                <a:solidFill>
                  <a:schemeClr val="tx1"/>
                </a:solidFill>
              </a:rPr>
              <a:t> </a:t>
            </a:r>
            <a:r>
              <a:rPr lang="ru-RU" sz="3600" dirty="0" smtClean="0">
                <a:solidFill>
                  <a:schemeClr val="tx1"/>
                </a:solidFill>
              </a:rPr>
              <a:t>Донское сельское поселение Орловского района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750" y="2276475"/>
            <a:ext cx="8064500" cy="3240088"/>
          </a:xfrm>
          <a:solidFill>
            <a:srgbClr val="FFFF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eaLnBrk="1" hangingPunct="1">
              <a:defRPr/>
            </a:pPr>
            <a:endParaRPr lang="ru-RU" dirty="0" smtClean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ru-RU" b="1" u="sng" dirty="0" smtClean="0">
                <a:solidFill>
                  <a:schemeClr val="tx1"/>
                </a:solidFill>
              </a:rPr>
              <a:t> ПРОЕКТ Бюджета  Донского сельского поселения </a:t>
            </a:r>
            <a:r>
              <a:rPr lang="ru-RU" b="1" u="sng" dirty="0" smtClean="0">
                <a:solidFill>
                  <a:schemeClr val="tx1"/>
                </a:solidFill>
              </a:rPr>
              <a:t>          Орловского </a:t>
            </a:r>
            <a:r>
              <a:rPr lang="ru-RU" b="1" u="sng" dirty="0" smtClean="0">
                <a:solidFill>
                  <a:schemeClr val="tx1"/>
                </a:solidFill>
              </a:rPr>
              <a:t>района</a:t>
            </a:r>
          </a:p>
          <a:p>
            <a:pPr algn="ctr" eaLnBrk="1" hangingPunct="1">
              <a:defRPr/>
            </a:pPr>
            <a:r>
              <a:rPr lang="ru-RU" b="1" u="sng" dirty="0" smtClean="0">
                <a:solidFill>
                  <a:schemeClr val="tx1"/>
                </a:solidFill>
              </a:rPr>
              <a:t> </a:t>
            </a:r>
          </a:p>
          <a:p>
            <a:pPr algn="ctr" eaLnBrk="1" hangingPunct="1">
              <a:defRPr/>
            </a:pPr>
            <a:r>
              <a:rPr lang="ru-RU" sz="3450" b="1" u="sng" dirty="0">
                <a:solidFill>
                  <a:schemeClr val="tx1"/>
                </a:solidFill>
              </a:rPr>
              <a:t>н</a:t>
            </a:r>
            <a:r>
              <a:rPr lang="ru-RU" sz="3450" b="1" u="sng" dirty="0" smtClean="0">
                <a:solidFill>
                  <a:schemeClr val="tx1"/>
                </a:solidFill>
              </a:rPr>
              <a:t>а 2017 год</a:t>
            </a:r>
          </a:p>
          <a:p>
            <a:pPr algn="ctr" eaLnBrk="1" hangingPunct="1">
              <a:defRPr/>
            </a:pPr>
            <a:r>
              <a:rPr lang="ru-RU" sz="3450" b="1" u="sng" dirty="0" smtClean="0">
                <a:solidFill>
                  <a:schemeClr val="tx1"/>
                </a:solidFill>
              </a:rPr>
              <a:t> </a:t>
            </a:r>
            <a:r>
              <a:rPr lang="ru-RU" b="1" u="sng" dirty="0" smtClean="0">
                <a:solidFill>
                  <a:schemeClr val="tx1"/>
                </a:solidFill>
              </a:rPr>
              <a:t>и плановый период </a:t>
            </a:r>
            <a:r>
              <a:rPr lang="ru-RU" sz="3450" b="1" u="sng" dirty="0" smtClean="0">
                <a:solidFill>
                  <a:schemeClr val="tx1"/>
                </a:solidFill>
              </a:rPr>
              <a:t>2018 и 2019 годов</a:t>
            </a:r>
            <a:endParaRPr lang="ru-RU" sz="3450" b="1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9223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400" b="1" dirty="0" smtClean="0">
                <a:solidFill>
                  <a:srgbClr val="17375E"/>
                </a:solidFill>
                <a:latin typeface="+mn-lt"/>
              </a:rPr>
              <a:t> Доходы  бюджета</a:t>
            </a:r>
            <a:r>
              <a:rPr lang="ru-RU" sz="2400" dirty="0" smtClean="0">
                <a:solidFill>
                  <a:srgbClr val="17375E"/>
                </a:solidFill>
              </a:rPr>
              <a:t/>
            </a:r>
            <a:br>
              <a:rPr lang="ru-RU" sz="2400" dirty="0" smtClean="0">
                <a:solidFill>
                  <a:srgbClr val="17375E"/>
                </a:solidFill>
              </a:rPr>
            </a:br>
            <a:r>
              <a:rPr lang="ru-RU" sz="2400" b="1" dirty="0" smtClean="0">
                <a:solidFill>
                  <a:srgbClr val="17375E"/>
                </a:solidFill>
              </a:rPr>
              <a:t>  Донского сельского поселения </a:t>
            </a:r>
            <a:r>
              <a:rPr lang="ru-RU" sz="2400" b="1" dirty="0" smtClean="0">
                <a:solidFill>
                  <a:srgbClr val="17375E"/>
                </a:solidFill>
                <a:latin typeface="Arial" charset="0"/>
              </a:rPr>
              <a:t>Орловского района</a:t>
            </a:r>
            <a:r>
              <a:rPr lang="ru-RU" sz="2400" b="1" dirty="0" smtClean="0">
                <a:solidFill>
                  <a:srgbClr val="17375E"/>
                </a:solidFill>
              </a:rPr>
              <a:t>  </a:t>
            </a:r>
            <a:br>
              <a:rPr lang="ru-RU" sz="2400" b="1" dirty="0" smtClean="0">
                <a:solidFill>
                  <a:srgbClr val="17375E"/>
                </a:solidFill>
              </a:rPr>
            </a:br>
            <a:r>
              <a:rPr lang="ru-RU" sz="2400" b="1" dirty="0" smtClean="0">
                <a:solidFill>
                  <a:srgbClr val="17375E"/>
                </a:solidFill>
              </a:rPr>
              <a:t>  							</a:t>
            </a:r>
            <a:r>
              <a:rPr lang="en-US" sz="1600" dirty="0" smtClean="0"/>
              <a:t>(</a:t>
            </a:r>
            <a:r>
              <a:rPr lang="ru-RU" sz="1600" dirty="0" smtClean="0"/>
              <a:t>тыс. рублей</a:t>
            </a:r>
            <a:r>
              <a:rPr lang="en-US" sz="1600" dirty="0" smtClean="0"/>
              <a:t>)</a:t>
            </a:r>
            <a:endParaRPr lang="ru-RU" sz="1600" dirty="0" smtClean="0"/>
          </a:p>
        </p:txBody>
      </p:sp>
      <p:graphicFrame>
        <p:nvGraphicFramePr>
          <p:cNvPr id="1026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4563245"/>
              </p:ext>
            </p:extLst>
          </p:nvPr>
        </p:nvGraphicFramePr>
        <p:xfrm>
          <a:off x="457200" y="1762125"/>
          <a:ext cx="8229600" cy="420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Лист" r:id="rId4" imgW="10020313" imgH="5112940" progId="Excel.Sheet.8">
                  <p:embed/>
                </p:oleObj>
              </mc:Choice>
              <mc:Fallback>
                <p:oleObj name="Лист" r:id="rId4" imgW="10020313" imgH="5112940" progId="Excel.Sheet.8">
                  <p:embed/>
                  <p:pic>
                    <p:nvPicPr>
                      <p:cNvPr id="0" name="Содержимое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762125"/>
                        <a:ext cx="8229600" cy="420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0080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Объем межбюджетных трансфертов бюджету  Донского сельского поселения</a:t>
            </a:r>
            <a:endParaRPr lang="ru-RU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8141170"/>
              </p:ext>
            </p:extLst>
          </p:nvPr>
        </p:nvGraphicFramePr>
        <p:xfrm>
          <a:off x="395288" y="1412776"/>
          <a:ext cx="8185700" cy="5153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512"/>
                <a:gridCol w="1848208"/>
                <a:gridCol w="2061056"/>
                <a:gridCol w="1875924"/>
              </a:tblGrid>
              <a:tr h="914499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2017 год (план)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2018 год  (план)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2019 год (план)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66296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тыс. рублей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тыс. рублей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Тыс. рублей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459284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ИТОГО</a:t>
                      </a:r>
                      <a:endParaRPr lang="ru-RU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3428.9</a:t>
                      </a:r>
                      <a:endParaRPr lang="ru-RU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2663.3</a:t>
                      </a:r>
                      <a:endParaRPr lang="ru-RU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6712.0</a:t>
                      </a:r>
                      <a:endParaRPr lang="ru-RU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8837">
                <a:tc>
                  <a:txBody>
                    <a:bodyPr/>
                    <a:lstStyle/>
                    <a:p>
                      <a:r>
                        <a:rPr lang="ru-RU" dirty="0" smtClean="0"/>
                        <a:t>в том числе: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84973">
                <a:tc>
                  <a:txBody>
                    <a:bodyPr/>
                    <a:lstStyle/>
                    <a:p>
                      <a:r>
                        <a:rPr lang="ru-RU" dirty="0" smtClean="0"/>
                        <a:t>Дотации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3359.4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2593.8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2490.7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50748">
                <a:tc>
                  <a:txBody>
                    <a:bodyPr/>
                    <a:lstStyle/>
                    <a:p>
                      <a:r>
                        <a:rPr lang="ru-RU" dirty="0" smtClean="0"/>
                        <a:t>Субвенции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69.5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69.5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69.5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654881">
                <a:tc>
                  <a:txBody>
                    <a:bodyPr/>
                    <a:lstStyle/>
                    <a:p>
                      <a:r>
                        <a:rPr lang="ru-RU" dirty="0" smtClean="0"/>
                        <a:t>Субсидии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947092">
                <a:tc>
                  <a:txBody>
                    <a:bodyPr/>
                    <a:lstStyle/>
                    <a:p>
                      <a:r>
                        <a:rPr lang="ru-RU" dirty="0" smtClean="0"/>
                        <a:t>Иные межбюджетные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4151.8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143000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ru-RU" sz="2400" b="1" dirty="0" smtClean="0">
                <a:solidFill>
                  <a:srgbClr val="C00000"/>
                </a:solidFill>
              </a:rPr>
              <a:t>Динамика </a:t>
            </a:r>
            <a:r>
              <a:rPr lang="ru-RU" sz="2400" b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 собственных доходов ПРОЕКТА бюджета  Донского сельского поселения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en-US" sz="2200" dirty="0" smtClean="0"/>
              <a:t>							</a:t>
            </a:r>
            <a:r>
              <a:rPr lang="ru-RU" sz="1600" b="1" dirty="0" smtClean="0">
                <a:solidFill>
                  <a:srgbClr val="254061"/>
                </a:solidFill>
              </a:rPr>
              <a:t>(тыс. рублей)</a:t>
            </a:r>
            <a:endParaRPr lang="ru-RU" sz="1600" dirty="0" smtClean="0">
              <a:solidFill>
                <a:srgbClr val="254061"/>
              </a:solidFill>
            </a:endParaRPr>
          </a:p>
        </p:txBody>
      </p:sp>
      <p:graphicFrame>
        <p:nvGraphicFramePr>
          <p:cNvPr id="2050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0751745"/>
              </p:ext>
            </p:extLst>
          </p:nvPr>
        </p:nvGraphicFramePr>
        <p:xfrm>
          <a:off x="457200" y="1781175"/>
          <a:ext cx="8229600" cy="416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Лист" r:id="rId4" imgW="10790028" imgH="5455964" progId="Excel.Sheet.8">
                  <p:embed/>
                </p:oleObj>
              </mc:Choice>
              <mc:Fallback>
                <p:oleObj name="Лист" r:id="rId4" imgW="10790028" imgH="5455964" progId="Excel.Sheet.8">
                  <p:embed/>
                  <p:pic>
                    <p:nvPicPr>
                      <p:cNvPr id="0" name="Объект 5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781175"/>
                        <a:ext cx="8229600" cy="4164013"/>
                      </a:xfrm>
                      <a:prstGeom prst="rect">
                        <a:avLst/>
                      </a:prstGeom>
                      <a:solidFill>
                        <a:srgbClr val="00B050"/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2400" b="1" dirty="0" smtClean="0">
                <a:solidFill>
                  <a:srgbClr val="C00000"/>
                </a:solidFill>
              </a:rPr>
              <a:t>Динамика </a:t>
            </a:r>
            <a:r>
              <a:rPr lang="ru-RU" sz="2400" b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  земельного налога</a:t>
            </a:r>
            <a:r>
              <a:rPr lang="ru-RU" sz="2400" dirty="0" smtClean="0">
                <a:solidFill>
                  <a:srgbClr val="C00000"/>
                </a:solidFill>
              </a:rPr>
              <a:t/>
            </a:r>
            <a:br>
              <a:rPr lang="ru-RU" sz="2400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>в части бюджета  Донского сельского поселения</a:t>
            </a:r>
            <a:r>
              <a:rPr lang="en-US" sz="2400" b="1" dirty="0" smtClean="0">
                <a:solidFill>
                  <a:srgbClr val="C00000"/>
                </a:solidFill>
              </a:rPr>
              <a:t>							</a:t>
            </a:r>
            <a:r>
              <a:rPr lang="ru-RU" sz="1600" b="1" dirty="0" smtClean="0">
                <a:solidFill>
                  <a:srgbClr val="254061"/>
                </a:solidFill>
              </a:rPr>
              <a:t>(тыс. рублей)</a:t>
            </a:r>
          </a:p>
        </p:txBody>
      </p:sp>
      <p:graphicFrame>
        <p:nvGraphicFramePr>
          <p:cNvPr id="4098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6253707"/>
              </p:ext>
            </p:extLst>
          </p:nvPr>
        </p:nvGraphicFramePr>
        <p:xfrm>
          <a:off x="777875" y="1628775"/>
          <a:ext cx="7000875" cy="486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4" name="Лист" r:id="rId4" imgW="8831540" imgH="6134015" progId="Excel.Sheet.8">
                  <p:embed/>
                </p:oleObj>
              </mc:Choice>
              <mc:Fallback>
                <p:oleObj name="Лист" r:id="rId4" imgW="8831540" imgH="6134015" progId="Excel.Sheet.8">
                  <p:embed/>
                  <p:pic>
                    <p:nvPicPr>
                      <p:cNvPr id="0" name="Объект 2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875" y="1628775"/>
                        <a:ext cx="7000875" cy="4862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400" b="1" dirty="0" smtClean="0">
                <a:solidFill>
                  <a:srgbClr val="17375E"/>
                </a:solidFill>
              </a:rPr>
              <a:t>Структура</a:t>
            </a:r>
            <a:r>
              <a:rPr lang="ru-RU" sz="2400" b="1" dirty="0" smtClean="0">
                <a:solidFill>
                  <a:srgbClr val="17375E"/>
                </a:solidFill>
                <a:latin typeface="Arial" charset="0"/>
              </a:rPr>
              <a:t>  </a:t>
            </a:r>
            <a:r>
              <a:rPr lang="ru-RU" sz="2400" b="1" dirty="0" smtClean="0">
                <a:solidFill>
                  <a:srgbClr val="17375E"/>
                </a:solidFill>
              </a:rPr>
              <a:t> налоговых доходов проекта бюджета</a:t>
            </a:r>
            <a:r>
              <a:rPr lang="ru-RU" sz="2400" dirty="0" smtClean="0">
                <a:solidFill>
                  <a:srgbClr val="17375E"/>
                </a:solidFill>
              </a:rPr>
              <a:t/>
            </a:r>
            <a:br>
              <a:rPr lang="ru-RU" sz="2400" dirty="0" smtClean="0">
                <a:solidFill>
                  <a:srgbClr val="17375E"/>
                </a:solidFill>
              </a:rPr>
            </a:br>
            <a:r>
              <a:rPr lang="ru-RU" sz="2400" b="1" dirty="0" smtClean="0">
                <a:solidFill>
                  <a:srgbClr val="17375E"/>
                </a:solidFill>
              </a:rPr>
              <a:t> Донского сельского поселения в 201</a:t>
            </a:r>
            <a:r>
              <a:rPr lang="ru-RU" sz="2400" b="1" dirty="0" smtClean="0">
                <a:solidFill>
                  <a:srgbClr val="17375E"/>
                </a:solidFill>
                <a:latin typeface="Arial" charset="0"/>
              </a:rPr>
              <a:t>7</a:t>
            </a:r>
            <a:r>
              <a:rPr lang="ru-RU" sz="2400" b="1" dirty="0" smtClean="0">
                <a:solidFill>
                  <a:srgbClr val="17375E"/>
                </a:solidFill>
              </a:rPr>
              <a:t> году</a:t>
            </a: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							</a:t>
            </a:r>
            <a:r>
              <a:rPr lang="ru-RU" sz="1800" dirty="0" smtClean="0">
                <a:solidFill>
                  <a:srgbClr val="17375E"/>
                </a:solidFill>
              </a:rPr>
              <a:t>(</a:t>
            </a:r>
            <a:r>
              <a:rPr lang="ru-RU" sz="1800" dirty="0" err="1" smtClean="0">
                <a:solidFill>
                  <a:srgbClr val="17375E"/>
                </a:solidFill>
              </a:rPr>
              <a:t>тыс.рублей</a:t>
            </a:r>
            <a:r>
              <a:rPr lang="ru-RU" sz="1800" dirty="0" smtClean="0">
                <a:solidFill>
                  <a:srgbClr val="17375E"/>
                </a:solidFill>
              </a:rPr>
              <a:t>)</a:t>
            </a:r>
          </a:p>
        </p:txBody>
      </p:sp>
      <p:graphicFrame>
        <p:nvGraphicFramePr>
          <p:cNvPr id="5122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9689023"/>
              </p:ext>
            </p:extLst>
          </p:nvPr>
        </p:nvGraphicFramePr>
        <p:xfrm>
          <a:off x="1041400" y="1600200"/>
          <a:ext cx="7061200" cy="452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7" name="Лист" r:id="rId4" imgW="8511527" imgH="5455964" progId="Excel.Sheet.8">
                  <p:embed/>
                </p:oleObj>
              </mc:Choice>
              <mc:Fallback>
                <p:oleObj name="Лист" r:id="rId4" imgW="8511527" imgH="5455964" progId="Excel.Sheet.8">
                  <p:embed/>
                  <p:pic>
                    <p:nvPicPr>
                      <p:cNvPr id="0" name="Содержимое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1400" y="1600200"/>
                        <a:ext cx="7061200" cy="4525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100" b="1" dirty="0" smtClean="0">
                <a:solidFill>
                  <a:srgbClr val="C00000"/>
                </a:solidFill>
              </a:rPr>
              <a:t>Динамика </a:t>
            </a:r>
            <a:r>
              <a:rPr lang="ru-RU" sz="3100" b="1" dirty="0" smtClean="0">
                <a:solidFill>
                  <a:srgbClr val="C00000"/>
                </a:solidFill>
              </a:rPr>
              <a:t>расходов проекта </a:t>
            </a:r>
            <a:r>
              <a:rPr lang="ru-RU" sz="3100" b="1" dirty="0" smtClean="0">
                <a:solidFill>
                  <a:srgbClr val="C00000"/>
                </a:solidFill>
              </a:rPr>
              <a:t>бюджета Донского сельского поселения Орловского района на 2017 год и плановый период 2018 и 2019</a:t>
            </a:r>
            <a:br>
              <a:rPr lang="ru-RU" sz="3100" b="1" dirty="0" smtClean="0">
                <a:solidFill>
                  <a:srgbClr val="C00000"/>
                </a:solidFill>
              </a:rPr>
            </a:br>
            <a:r>
              <a:rPr lang="ru-RU" sz="3100" b="1" dirty="0" smtClean="0">
                <a:solidFill>
                  <a:srgbClr val="C00000"/>
                </a:solidFill>
              </a:rPr>
              <a:t> годов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sz="1800" dirty="0" smtClean="0"/>
              <a:t>							</a:t>
            </a:r>
            <a:r>
              <a:rPr lang="ru-RU" sz="1800" b="1" dirty="0" smtClean="0">
                <a:solidFill>
                  <a:srgbClr val="002060"/>
                </a:solidFill>
              </a:rPr>
              <a:t>(тыс. рублей)</a:t>
            </a:r>
            <a:endParaRPr lang="ru-RU" sz="1800" dirty="0">
              <a:solidFill>
                <a:srgbClr val="002060"/>
              </a:solidFill>
            </a:endParaRPr>
          </a:p>
        </p:txBody>
      </p:sp>
      <p:graphicFrame>
        <p:nvGraphicFramePr>
          <p:cNvPr id="29698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5308473"/>
              </p:ext>
            </p:extLst>
          </p:nvPr>
        </p:nvGraphicFramePr>
        <p:xfrm>
          <a:off x="520700" y="1884363"/>
          <a:ext cx="8102600" cy="3956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3" name="Лист" r:id="rId5" imgW="9715406" imgH="4739655" progId="Excel.Sheet.8">
                  <p:embed/>
                </p:oleObj>
              </mc:Choice>
              <mc:Fallback>
                <p:oleObj name="Лист" r:id="rId5" imgW="9715406" imgH="4739655" progId="Excel.Sheet.8">
                  <p:embed/>
                  <p:pic>
                    <p:nvPicPr>
                      <p:cNvPr id="0" name="Содержимое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1884363"/>
                        <a:ext cx="8102600" cy="3956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2800" b="1" dirty="0" smtClean="0">
                <a:solidFill>
                  <a:srgbClr val="C00000"/>
                </a:solidFill>
              </a:rPr>
              <a:t>Расходы бюджета  Донского сельского поселения на 2017 год</a:t>
            </a:r>
            <a:r>
              <a:rPr lang="ru-RU" sz="2800" dirty="0" smtClean="0">
                <a:solidFill>
                  <a:srgbClr val="C00000"/>
                </a:solidFill>
              </a:rPr>
              <a:t/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dirty="0" smtClean="0">
                <a:solidFill>
                  <a:srgbClr val="C00000"/>
                </a:solidFill>
              </a:rPr>
              <a:t>6222,2</a:t>
            </a:r>
            <a:r>
              <a:rPr lang="ru-RU" sz="2800" b="1" dirty="0" smtClean="0">
                <a:solidFill>
                  <a:srgbClr val="C00000"/>
                </a:solidFill>
              </a:rPr>
              <a:t/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</a:rPr>
              <a:t>тыс.рублей</a:t>
            </a:r>
            <a:endParaRPr lang="ru-RU" sz="2800" dirty="0" smtClean="0">
              <a:solidFill>
                <a:srgbClr val="C00000"/>
              </a:solidFill>
            </a:endParaRPr>
          </a:p>
        </p:txBody>
      </p:sp>
      <p:graphicFrame>
        <p:nvGraphicFramePr>
          <p:cNvPr id="31746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9819727"/>
              </p:ext>
            </p:extLst>
          </p:nvPr>
        </p:nvGraphicFramePr>
        <p:xfrm>
          <a:off x="695325" y="1600200"/>
          <a:ext cx="7753350" cy="452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1" name="Лист" r:id="rId5" imgW="8382054" imgH="4892038" progId="Excel.Sheet.8">
                  <p:embed/>
                </p:oleObj>
              </mc:Choice>
              <mc:Fallback>
                <p:oleObj name="Лист" r:id="rId5" imgW="8382054" imgH="4892038" progId="Excel.Sheet.8">
                  <p:embed/>
                  <p:pic>
                    <p:nvPicPr>
                      <p:cNvPr id="0" name="Содержимое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325" y="1600200"/>
                        <a:ext cx="7753350" cy="4525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КОНТАКТНАЯ ИНФОРМАЦИЯ</a:t>
            </a:r>
            <a:endParaRPr lang="ru-RU" dirty="0"/>
          </a:p>
        </p:txBody>
      </p:sp>
      <p:pic>
        <p:nvPicPr>
          <p:cNvPr id="327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86869" y="1600200"/>
            <a:ext cx="5570262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96249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1600</TotalTime>
  <Words>134</Words>
  <Application>Microsoft Office PowerPoint</Application>
  <PresentationFormat>Экран (4:3)</PresentationFormat>
  <Paragraphs>46</Paragraphs>
  <Slides>9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Лист</vt:lpstr>
      <vt:lpstr> Донское сельское поселение Орловского района</vt:lpstr>
      <vt:lpstr> Доходы  бюджета   Донского сельского поселения Орловского района            (тыс. рублей)</vt:lpstr>
      <vt:lpstr>Объем межбюджетных трансфертов бюджету  Донского сельского поселения</vt:lpstr>
      <vt:lpstr>Динамика   собственных доходов ПРОЕКТА бюджета  Донского сельского поселения        (тыс. рублей)</vt:lpstr>
      <vt:lpstr>Динамика    земельного налога в части бюджета  Донского сельского поселения       (тыс. рублей)</vt:lpstr>
      <vt:lpstr>Структура   налоговых доходов проекта бюджета  Донского сельского поселения в 2017 году        (тыс.рублей)</vt:lpstr>
      <vt:lpstr>Динамика расходов проекта бюджета Донского сельского поселения Орловского района на 2017 год и плановый период 2018 и 2019  годов        (тыс. рублей)</vt:lpstr>
      <vt:lpstr>Расходы бюджета  Донского сельского поселения на 2017 год 6222,2  тыс.рублей</vt:lpstr>
      <vt:lpstr>КОНТАКТНАЯ ИНФОРМАЦИЯ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принципы формирования бюджета Орловского района на 2013 год и на плановый период 2014 и 2015 годов </dc:title>
  <dc:creator>User</dc:creator>
  <cp:lastModifiedBy>user</cp:lastModifiedBy>
  <cp:revision>199</cp:revision>
  <dcterms:created xsi:type="dcterms:W3CDTF">2012-10-21T15:40:11Z</dcterms:created>
  <dcterms:modified xsi:type="dcterms:W3CDTF">2017-02-16T05:48:20Z</dcterms:modified>
</cp:coreProperties>
</file>